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68" r:id="rId5"/>
    <p:sldId id="269" r:id="rId6"/>
    <p:sldId id="270" r:id="rId7"/>
    <p:sldId id="271" r:id="rId8"/>
    <p:sldId id="272" r:id="rId9"/>
    <p:sldId id="273" r:id="rId10"/>
    <p:sldId id="275" r:id="rId11"/>
    <p:sldId id="286" r:id="rId12"/>
    <p:sldId id="304" r:id="rId13"/>
    <p:sldId id="289" r:id="rId14"/>
    <p:sldId id="296" r:id="rId15"/>
    <p:sldId id="309" r:id="rId16"/>
    <p:sldId id="312" r:id="rId1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42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35E4DFC4-B233-4EC5-ACEF-B7E8DCC1BE1C}" type="datetimeFigureOut">
              <a:rPr lang="ko-KR" altLang="en-US" smtClean="0"/>
              <a:pPr/>
              <a:t>2020-11-07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E718A1F0-18F3-4FB9-B9B4-9A2E8425D9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1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1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1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1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2972543"/>
          </a:xfrm>
        </p:spPr>
        <p:txBody>
          <a:bodyPr/>
          <a:lstStyle/>
          <a:p>
            <a:r>
              <a:rPr lang="ko-KR" altLang="en-US" dirty="0" smtClean="0"/>
              <a:t>몽골제국의 영웅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징기스칸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/>
              <a:t>몽골의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다원적 세계관과 </a:t>
            </a:r>
            <a:r>
              <a:rPr lang="ko-KR" altLang="en-US" sz="2400" dirty="0" err="1" smtClean="0"/>
              <a:t>본속주의</a:t>
            </a:r>
            <a:r>
              <a:rPr lang="ko-KR" altLang="en-US" sz="1800" dirty="0" err="1" smtClean="0">
                <a:latin typeface="양재벨라체M" pitchFamily="18" charset="-127"/>
                <a:ea typeface="양재벨라체M" pitchFamily="18" charset="-127"/>
              </a:rPr>
              <a:t>本俗主義</a:t>
            </a:r>
            <a:endParaRPr lang="en-US" altLang="ko-KR" sz="1800" dirty="0" smtClean="0"/>
          </a:p>
          <a:p>
            <a:pPr>
              <a:buNone/>
            </a:pPr>
            <a:r>
              <a:rPr lang="en-US" altLang="ko-KR" sz="2400" dirty="0" smtClean="0"/>
              <a:t>		</a:t>
            </a:r>
            <a:r>
              <a:rPr lang="ko-KR" altLang="en-US" sz="2200" dirty="0" smtClean="0">
                <a:latin typeface="양재벨라체M" pitchFamily="18" charset="-127"/>
                <a:ea typeface="양재벨라체M" pitchFamily="18" charset="-127"/>
              </a:rPr>
              <a:t>몽골의 통치를 인정하는 복속민에게 몽골의 문화와 풍습</a:t>
            </a:r>
            <a:r>
              <a:rPr lang="en-US" altLang="ko-KR" sz="2200" dirty="0" smtClean="0">
                <a:latin typeface="양재벨라체M" pitchFamily="18" charset="-127"/>
                <a:ea typeface="양재벨라체M" pitchFamily="18" charset="-127"/>
              </a:rPr>
              <a:t>	</a:t>
            </a:r>
            <a:r>
              <a:rPr lang="ko-KR" altLang="en-US" sz="2200" dirty="0" smtClean="0">
                <a:latin typeface="양재벨라체M" pitchFamily="18" charset="-127"/>
                <a:ea typeface="양재벨라체M" pitchFamily="18" charset="-127"/>
              </a:rPr>
              <a:t>을 강요하지 않고 고유한 풍습과 종교 언어를 인정</a:t>
            </a:r>
            <a:endParaRPr lang="en-US" altLang="ko-KR" sz="2200" dirty="0" smtClean="0">
              <a:latin typeface="양재벨라체M" pitchFamily="18" charset="-127"/>
              <a:ea typeface="양재벨라체M" pitchFamily="18" charset="-127"/>
            </a:endParaRPr>
          </a:p>
          <a:p>
            <a:pPr>
              <a:buNone/>
            </a:pPr>
            <a:endParaRPr lang="en-US" altLang="ko-KR" sz="2400" dirty="0" smtClean="0"/>
          </a:p>
          <a:p>
            <a:r>
              <a:rPr lang="ko-KR" altLang="en-US" sz="2400" b="1" dirty="0" smtClean="0"/>
              <a:t>무자비한 살육과 약탈</a:t>
            </a:r>
            <a:endParaRPr lang="en-US" altLang="ko-KR" sz="2400" b="1" dirty="0" smtClean="0"/>
          </a:p>
          <a:p>
            <a:r>
              <a:rPr lang="ko-KR" altLang="en-US" sz="2400" b="1" dirty="0" smtClean="0"/>
              <a:t>제국 경영의 파트너</a:t>
            </a:r>
            <a:r>
              <a:rPr lang="en-US" altLang="ko-KR" sz="2400" dirty="0" smtClean="0"/>
              <a:t>	</a:t>
            </a:r>
          </a:p>
          <a:p>
            <a:pPr>
              <a:buNone/>
            </a:pPr>
            <a:r>
              <a:rPr lang="en-US" altLang="ko-KR" sz="2400" dirty="0" smtClean="0">
                <a:latin typeface="양재깨비체B" pitchFamily="18" charset="-127"/>
                <a:ea typeface="양재깨비체B" pitchFamily="18" charset="-127"/>
              </a:rPr>
              <a:t>			</a:t>
            </a:r>
            <a:endParaRPr lang="ko-KR" altLang="en-US" sz="2400" dirty="0">
              <a:latin typeface="양재벨라체M" pitchFamily="18" charset="-127"/>
              <a:ea typeface="양재벨라체M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3-3. </a:t>
            </a:r>
            <a:r>
              <a:rPr lang="ko-KR" altLang="en-US" dirty="0" smtClean="0"/>
              <a:t>무자비한 </a:t>
            </a:r>
            <a:r>
              <a:rPr lang="ko-KR" altLang="en-US" smtClean="0"/>
              <a:t>전쟁과 너그러운 통치 </a:t>
            </a:r>
            <a:endParaRPr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2339752" y="4221088"/>
            <a:ext cx="6347048" cy="20882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None/>
            </a:pPr>
            <a:r>
              <a:rPr lang="ko-KR" altLang="en-US" sz="22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키타이</a:t>
            </a:r>
            <a:r>
              <a:rPr lang="ko-KR" altLang="en-US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	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군사 정치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)  </a:t>
            </a:r>
            <a:endParaRPr lang="en-US" altLang="ko-KR" sz="22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buNone/>
            </a:pPr>
            <a:r>
              <a:rPr lang="ko-KR" altLang="en-US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위구르</a:t>
            </a:r>
            <a:r>
              <a:rPr lang="en-US" altLang="ko-KR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</a:t>
            </a:r>
            <a:r>
              <a:rPr lang="en-US" altLang="ko-KR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참모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교사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행정재정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,,) </a:t>
            </a:r>
          </a:p>
          <a:p>
            <a:pPr>
              <a:buNone/>
            </a:pPr>
            <a:r>
              <a:rPr lang="ko-KR" altLang="en-US" sz="22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투르크</a:t>
            </a:r>
            <a:r>
              <a:rPr lang="en-US" altLang="ko-KR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	</a:t>
            </a:r>
            <a:r>
              <a:rPr lang="en-US" altLang="ko-KR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군사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pPr>
              <a:buNone/>
            </a:pPr>
            <a:r>
              <a:rPr lang="ko-KR" altLang="en-US" sz="22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티벳</a:t>
            </a:r>
            <a:r>
              <a:rPr lang="ko-KR" altLang="en-US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</a:t>
            </a:r>
            <a:r>
              <a:rPr lang="en-US" altLang="ko-KR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종교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pPr>
              <a:buNone/>
            </a:pPr>
            <a:r>
              <a:rPr lang="ko-KR" altLang="en-US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이슬람 상인 </a:t>
            </a:r>
            <a:r>
              <a:rPr lang="en-US" altLang="ko-KR" sz="22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군수물자 보급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첩보활동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외교사절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  <a:endParaRPr lang="ko-KR" altLang="en-US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sz="2400" dirty="0" smtClean="0"/>
              <a:t>정치군사적 능력자</a:t>
            </a:r>
            <a:endParaRPr lang="en-US" altLang="ko-KR" sz="2400" dirty="0" smtClean="0"/>
          </a:p>
          <a:p>
            <a:pPr lvl="2">
              <a:buNone/>
            </a:pPr>
            <a:r>
              <a:rPr lang="en-US" altLang="ko-KR" sz="2000" dirty="0" smtClean="0"/>
              <a:t>				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제국의 권력을 중앙의 칸이 장악</a:t>
            </a:r>
            <a:endParaRPr lang="en-US" altLang="ko-KR" sz="20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lvl="2">
              <a:buNone/>
            </a:pP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			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다양한 전술과 심리전 이용</a:t>
            </a:r>
            <a:endParaRPr lang="en-US" altLang="ko-KR" sz="20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관용과 포용의 군주</a:t>
            </a:r>
            <a:endParaRPr lang="en-US" altLang="ko-KR" sz="2400" dirty="0" smtClean="0"/>
          </a:p>
          <a:p>
            <a:pPr lvl="2">
              <a:buNone/>
            </a:pPr>
            <a:r>
              <a:rPr lang="en-US" altLang="ko-KR" sz="2000" dirty="0" smtClean="0"/>
              <a:t>				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충성하는 적의 장수에 대한 관대함</a:t>
            </a:r>
            <a:endParaRPr lang="en-US" altLang="ko-KR" sz="20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lvl="2">
              <a:buNone/>
            </a:pP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			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의형제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자무카와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온칸에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대한 태도</a:t>
            </a:r>
            <a:endParaRPr lang="en-US" altLang="ko-KR" sz="20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4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2400" dirty="0" smtClean="0"/>
              <a:t>다른 사람의 말을 듣는 능력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문명의 통치방식에 대한 경청</a:t>
            </a:r>
            <a:r>
              <a:rPr lang="en-US" altLang="ko-KR" sz="2000" dirty="0" smtClean="0"/>
              <a:t>)</a:t>
            </a:r>
          </a:p>
          <a:p>
            <a:pPr lvl="2">
              <a:buNone/>
            </a:pPr>
            <a:r>
              <a:rPr lang="en-US" altLang="ko-KR" sz="2200" dirty="0" smtClean="0">
                <a:latin typeface="양재깨비체B" pitchFamily="18" charset="-127"/>
                <a:ea typeface="양재깨비체B" pitchFamily="18" charset="-127"/>
              </a:rPr>
              <a:t>				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키타이의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야율초재</a:t>
            </a:r>
            <a:endParaRPr lang="en-US" altLang="ko-KR" sz="20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lvl="2">
              <a:buNone/>
            </a:pP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			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호라즘의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지식인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무함마드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야라와치</a:t>
            </a:r>
            <a:endParaRPr lang="en-US" altLang="ko-KR" sz="20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lvl="2">
              <a:buNone/>
            </a:pP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			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도교철학자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장춘</a:t>
            </a:r>
            <a:r>
              <a:rPr lang="ko-KR" altLang="en-US" sz="18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長春</a:t>
            </a:r>
            <a:endParaRPr lang="ko-KR" altLang="en-US" sz="18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ko-KR" altLang="en-US" sz="24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3-4. </a:t>
            </a:r>
            <a:r>
              <a:rPr lang="ko-KR" altLang="en-US" dirty="0" err="1" smtClean="0"/>
              <a:t>징기스칸의</a:t>
            </a:r>
            <a:r>
              <a:rPr lang="ko-KR" altLang="en-US" dirty="0" smtClean="0"/>
              <a:t> 지도력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분봉</a:t>
            </a:r>
            <a:r>
              <a:rPr lang="en-US" altLang="ko-KR" dirty="0" smtClean="0"/>
              <a:t>(4</a:t>
            </a:r>
            <a:r>
              <a:rPr lang="ko-KR" altLang="en-US" dirty="0" smtClean="0"/>
              <a:t>한국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	</a:t>
            </a:r>
            <a:r>
              <a:rPr lang="ko-KR" altLang="en-US" sz="2200" dirty="0" smtClean="0"/>
              <a:t>① </a:t>
            </a:r>
            <a:r>
              <a:rPr lang="ko-KR" altLang="en-US" sz="2200" dirty="0" err="1" smtClean="0"/>
              <a:t>킵차크</a:t>
            </a:r>
            <a:r>
              <a:rPr lang="ko-KR" altLang="en-US" sz="2200" dirty="0" smtClean="0"/>
              <a:t> 한국     </a:t>
            </a:r>
            <a:endParaRPr lang="en-US" altLang="ko-KR" sz="2200" dirty="0" smtClean="0"/>
          </a:p>
          <a:p>
            <a:pPr>
              <a:buNone/>
            </a:pPr>
            <a:r>
              <a:rPr lang="en-US" altLang="ko-KR" sz="2200" dirty="0" smtClean="0"/>
              <a:t>				</a:t>
            </a:r>
            <a:r>
              <a:rPr lang="ko-KR" altLang="en-US" sz="2200" dirty="0" smtClean="0"/>
              <a:t>② </a:t>
            </a:r>
            <a:r>
              <a:rPr lang="ko-KR" altLang="en-US" sz="2200" dirty="0" err="1" smtClean="0"/>
              <a:t>차가타이</a:t>
            </a:r>
            <a:r>
              <a:rPr lang="ko-KR" altLang="en-US" sz="2200" dirty="0" smtClean="0"/>
              <a:t> 한국</a:t>
            </a:r>
            <a:endParaRPr lang="en-US" altLang="ko-KR" sz="2200" dirty="0" smtClean="0"/>
          </a:p>
          <a:p>
            <a:pPr>
              <a:buNone/>
            </a:pPr>
            <a:r>
              <a:rPr lang="en-US" altLang="ko-KR" sz="2200" dirty="0" smtClean="0"/>
              <a:t>				</a:t>
            </a:r>
            <a:r>
              <a:rPr lang="ko-KR" altLang="en-US" sz="2200" dirty="0" smtClean="0"/>
              <a:t>③ </a:t>
            </a:r>
            <a:r>
              <a:rPr lang="ko-KR" altLang="en-US" sz="2200" dirty="0" err="1" smtClean="0"/>
              <a:t>오고타이</a:t>
            </a:r>
            <a:r>
              <a:rPr lang="ko-KR" altLang="en-US" sz="2200" dirty="0" smtClean="0"/>
              <a:t> 한국  </a:t>
            </a:r>
            <a:endParaRPr lang="en-US" altLang="ko-KR" sz="2200" dirty="0" smtClean="0"/>
          </a:p>
          <a:p>
            <a:pPr>
              <a:buNone/>
            </a:pPr>
            <a:r>
              <a:rPr lang="en-US" altLang="ko-KR" sz="2200" dirty="0" smtClean="0"/>
              <a:t>				</a:t>
            </a:r>
            <a:r>
              <a:rPr lang="ko-KR" altLang="en-US" sz="2200" dirty="0" smtClean="0"/>
              <a:t>④ 몽골 본토</a:t>
            </a:r>
            <a:r>
              <a:rPr lang="en-US" altLang="ko-KR" sz="2200" dirty="0" smtClean="0"/>
              <a:t>(</a:t>
            </a:r>
            <a:r>
              <a:rPr lang="ko-KR" altLang="en-US" sz="2200" dirty="0" err="1" smtClean="0"/>
              <a:t>툴루이</a:t>
            </a:r>
            <a:r>
              <a:rPr lang="en-US" altLang="ko-KR" sz="2200" dirty="0" smtClean="0"/>
              <a:t>) </a:t>
            </a:r>
          </a:p>
          <a:p>
            <a:pPr>
              <a:buNone/>
            </a:pPr>
            <a:endParaRPr lang="en-US" altLang="ko-KR" dirty="0" smtClean="0"/>
          </a:p>
          <a:p>
            <a:r>
              <a:rPr lang="ko-KR" altLang="en-US" dirty="0" err="1" smtClean="0"/>
              <a:t>오고타이칸</a:t>
            </a:r>
            <a:r>
              <a:rPr lang="ko-KR" altLang="en-US" dirty="0" smtClean="0"/>
              <a:t> </a:t>
            </a:r>
            <a:r>
              <a:rPr lang="en-US" altLang="ko-KR" sz="3000" dirty="0" smtClean="0"/>
              <a:t>	</a:t>
            </a:r>
            <a:r>
              <a:rPr lang="ko-KR" altLang="en-US" sz="2200" dirty="0" smtClean="0"/>
              <a:t>금 정벌</a:t>
            </a:r>
            <a:r>
              <a:rPr lang="en-US" altLang="ko-KR" sz="2200" dirty="0" smtClean="0"/>
              <a:t>(1234), </a:t>
            </a:r>
            <a:r>
              <a:rPr lang="ko-KR" altLang="en-US" sz="2200" dirty="0" smtClean="0"/>
              <a:t>고려정벌</a:t>
            </a:r>
            <a:r>
              <a:rPr lang="en-US" altLang="ko-KR" sz="2200" dirty="0" smtClean="0"/>
              <a:t>(1239)</a:t>
            </a:r>
          </a:p>
          <a:p>
            <a:pPr>
              <a:buNone/>
            </a:pPr>
            <a:r>
              <a:rPr lang="en-US" altLang="ko-KR" sz="2200" dirty="0" smtClean="0"/>
              <a:t>				</a:t>
            </a:r>
            <a:r>
              <a:rPr lang="ko-KR" altLang="en-US" sz="2200" dirty="0" smtClean="0"/>
              <a:t>유럽정벌</a:t>
            </a:r>
            <a:r>
              <a:rPr lang="en-US" altLang="ko-KR" sz="2200" dirty="0" smtClean="0"/>
              <a:t>(1235-1244)</a:t>
            </a:r>
          </a:p>
          <a:p>
            <a:pPr>
              <a:buNone/>
            </a:pPr>
            <a:endParaRPr lang="en-US" altLang="ko-KR" sz="2600" dirty="0" smtClean="0"/>
          </a:p>
          <a:p>
            <a:r>
              <a:rPr lang="ko-KR" altLang="en-US" dirty="0" err="1" smtClean="0"/>
              <a:t>몽케칸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1">
              <a:buNone/>
            </a:pPr>
            <a:r>
              <a:rPr lang="en-US" altLang="ko-KR" sz="2600" dirty="0" smtClean="0"/>
              <a:t>		  	</a:t>
            </a:r>
            <a:r>
              <a:rPr lang="ko-KR" altLang="en-US" sz="2600" dirty="0" smtClean="0">
                <a:latin typeface="양재깨비체B" pitchFamily="18" charset="-127"/>
                <a:ea typeface="양재깨비체B" pitchFamily="18" charset="-127"/>
              </a:rPr>
              <a:t>쿠빌라이</a:t>
            </a:r>
            <a:r>
              <a:rPr lang="en-US" altLang="ko-KR" sz="2600" dirty="0" smtClean="0"/>
              <a:t>, 	</a:t>
            </a:r>
            <a:r>
              <a:rPr lang="ko-KR" altLang="en-US" sz="2200" dirty="0" err="1" smtClean="0"/>
              <a:t>티벳과</a:t>
            </a:r>
            <a:r>
              <a:rPr lang="ko-KR" altLang="en-US" sz="2200" dirty="0" smtClean="0"/>
              <a:t> </a:t>
            </a:r>
            <a:r>
              <a:rPr lang="ko-KR" altLang="en-US" sz="2200" dirty="0" err="1" smtClean="0"/>
              <a:t>남송</a:t>
            </a:r>
            <a:r>
              <a:rPr lang="ko-KR" altLang="en-US" sz="2200" dirty="0" smtClean="0"/>
              <a:t> 정벌</a:t>
            </a:r>
            <a:r>
              <a:rPr lang="en-US" altLang="ko-KR" sz="2200" dirty="0" smtClean="0"/>
              <a:t>(1279) </a:t>
            </a:r>
            <a:r>
              <a:rPr lang="ko-KR" altLang="en-US" sz="2200" b="1" dirty="0" smtClean="0"/>
              <a:t>→</a:t>
            </a:r>
            <a:r>
              <a:rPr lang="ko-KR" altLang="en-US" sz="2800" b="1" dirty="0" smtClean="0"/>
              <a:t>원</a:t>
            </a:r>
            <a:endParaRPr lang="en-US" altLang="ko-KR" sz="2600" b="1" dirty="0" smtClean="0"/>
          </a:p>
          <a:p>
            <a:pPr>
              <a:buNone/>
            </a:pPr>
            <a:r>
              <a:rPr lang="en-US" altLang="ko-KR" sz="3000" dirty="0" smtClean="0"/>
              <a:t>		  	</a:t>
            </a:r>
            <a:r>
              <a:rPr lang="ko-KR" altLang="en-US" sz="2600" dirty="0" err="1" smtClean="0">
                <a:latin typeface="양재깨비체B" pitchFamily="18" charset="-127"/>
                <a:ea typeface="양재깨비체B" pitchFamily="18" charset="-127"/>
              </a:rPr>
              <a:t>훌라구</a:t>
            </a:r>
            <a:r>
              <a:rPr lang="en-US" altLang="ko-KR" sz="2600" dirty="0" smtClean="0"/>
              <a:t>, 	</a:t>
            </a:r>
            <a:r>
              <a:rPr lang="ko-KR" altLang="en-US" sz="2200" dirty="0" err="1" smtClean="0"/>
              <a:t>압바스</a:t>
            </a:r>
            <a:r>
              <a:rPr lang="ko-KR" altLang="en-US" sz="2200" dirty="0" smtClean="0"/>
              <a:t> 왕조 정벌</a:t>
            </a:r>
            <a:r>
              <a:rPr lang="en-US" altLang="ko-KR" sz="2200" dirty="0" smtClean="0"/>
              <a:t>(1258) </a:t>
            </a:r>
            <a:r>
              <a:rPr lang="ko-KR" altLang="en-US" sz="2200" b="1" dirty="0" smtClean="0"/>
              <a:t>→</a:t>
            </a:r>
            <a:r>
              <a:rPr lang="ko-KR" altLang="en-US" sz="2800" b="1" dirty="0" err="1" smtClean="0"/>
              <a:t>일한국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4. </a:t>
            </a:r>
            <a:r>
              <a:rPr lang="ko-KR" altLang="en-US" dirty="0" err="1" smtClean="0"/>
              <a:t>징기스칸</a:t>
            </a:r>
            <a:r>
              <a:rPr lang="ko-KR" altLang="en-US" dirty="0" smtClean="0"/>
              <a:t> 사후 분봉과 대외정벌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568" y="3387852"/>
            <a:ext cx="54864" cy="8229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568" y="3387852"/>
            <a:ext cx="54864" cy="8229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568" y="3387852"/>
            <a:ext cx="54864" cy="8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64652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None/>
            </a:pPr>
            <a:r>
              <a:rPr lang="en-US" altLang="ko-KR" sz="2800" b="1" dirty="0" smtClean="0">
                <a:solidFill>
                  <a:srgbClr val="FF0000"/>
                </a:solidFill>
                <a:latin typeface="HY견명조" pitchFamily="18" charset="-127"/>
                <a:ea typeface="HY견명조" pitchFamily="18" charset="-127"/>
              </a:rPr>
              <a:t>* </a:t>
            </a:r>
            <a:r>
              <a:rPr lang="ko-KR" altLang="en-US" sz="2800" b="1" dirty="0" err="1" smtClean="0">
                <a:solidFill>
                  <a:srgbClr val="FF0000"/>
                </a:solidFill>
                <a:latin typeface="HY견명조" pitchFamily="18" charset="-127"/>
                <a:ea typeface="HY견명조" pitchFamily="18" charset="-127"/>
              </a:rPr>
              <a:t>팍스</a:t>
            </a:r>
            <a:r>
              <a:rPr lang="ko-KR" altLang="en-US" sz="2800" b="1" dirty="0" smtClean="0">
                <a:solidFill>
                  <a:srgbClr val="FF0000"/>
                </a:solidFill>
                <a:latin typeface="HY견명조" pitchFamily="18" charset="-127"/>
                <a:ea typeface="HY견명조" pitchFamily="18" charset="-127"/>
              </a:rPr>
              <a:t> </a:t>
            </a:r>
            <a:r>
              <a:rPr lang="ko-KR" altLang="en-US" sz="2800" b="1" dirty="0" err="1" smtClean="0">
                <a:solidFill>
                  <a:srgbClr val="FF0000"/>
                </a:solidFill>
                <a:latin typeface="HY견명조" pitchFamily="18" charset="-127"/>
                <a:ea typeface="HY견명조" pitchFamily="18" charset="-127"/>
              </a:rPr>
              <a:t>타타리카</a:t>
            </a:r>
            <a:r>
              <a:rPr lang="en-US" altLang="ko-KR" sz="2000" dirty="0" smtClean="0"/>
              <a:t>(</a:t>
            </a:r>
            <a:r>
              <a:rPr lang="en-US" altLang="ko-KR" sz="2000" dirty="0" err="1" smtClean="0"/>
              <a:t>Pax</a:t>
            </a:r>
            <a:r>
              <a:rPr lang="en-US" altLang="ko-KR" sz="2000" dirty="0" smtClean="0"/>
              <a:t> </a:t>
            </a:r>
            <a:r>
              <a:rPr lang="en-US" altLang="ko-KR" sz="2000" dirty="0" err="1" smtClean="0"/>
              <a:t>Tatarica</a:t>
            </a:r>
            <a:r>
              <a:rPr lang="en-US" altLang="ko-KR" sz="2000" dirty="0" smtClean="0"/>
              <a:t>) </a:t>
            </a:r>
            <a:r>
              <a:rPr lang="en-US" altLang="ko-KR" sz="2800" b="1" dirty="0" smtClean="0"/>
              <a:t>:</a:t>
            </a:r>
            <a:r>
              <a:rPr lang="en-US" altLang="ko-KR" sz="2800" dirty="0" smtClean="0"/>
              <a:t> ‘</a:t>
            </a:r>
            <a:r>
              <a:rPr lang="ko-KR" altLang="en-US" sz="2800" b="1" dirty="0" err="1" smtClean="0">
                <a:latin typeface="양재벨라체M" pitchFamily="18" charset="-127"/>
                <a:ea typeface="양재벨라체M" pitchFamily="18" charset="-127"/>
              </a:rPr>
              <a:t>타타르의</a:t>
            </a:r>
            <a:r>
              <a:rPr lang="en-US" altLang="ko-KR" sz="2800" b="1" dirty="0" smtClean="0">
                <a:latin typeface="양재벨라체M" pitchFamily="18" charset="-127"/>
                <a:ea typeface="양재벨라체M" pitchFamily="18" charset="-127"/>
              </a:rPr>
              <a:t> </a:t>
            </a:r>
            <a:r>
              <a:rPr lang="ko-KR" altLang="en-US" sz="2800" b="1" dirty="0" smtClean="0">
                <a:latin typeface="양재벨라체M" pitchFamily="18" charset="-127"/>
                <a:ea typeface="양재벨라체M" pitchFamily="18" charset="-127"/>
              </a:rPr>
              <a:t>평화</a:t>
            </a:r>
            <a:r>
              <a:rPr lang="en-US" altLang="ko-KR" sz="2800" b="1" dirty="0" smtClean="0">
                <a:latin typeface="양재벨라체M" pitchFamily="18" charset="-127"/>
                <a:ea typeface="양재벨라체M" pitchFamily="18" charset="-127"/>
              </a:rPr>
              <a:t>’</a:t>
            </a:r>
          </a:p>
          <a:p>
            <a:pPr algn="just">
              <a:buNone/>
            </a:pPr>
            <a:r>
              <a:rPr lang="en-US" altLang="ko-KR" sz="2800" dirty="0" smtClean="0">
                <a:latin typeface="양재벨라체M" pitchFamily="18" charset="-127"/>
                <a:ea typeface="양재벨라체M" pitchFamily="18" charset="-127"/>
              </a:rPr>
              <a:t>			</a:t>
            </a: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단일한 정치질서의 안정을 바탕으로 </a:t>
            </a:r>
            <a:endParaRPr lang="en-US" altLang="ko-KR" sz="24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>
              <a:buNone/>
            </a:pP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		</a:t>
            </a:r>
            <a:r>
              <a:rPr lang="ko-KR" altLang="en-US" sz="2400" u="sng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동서대교류</a:t>
            </a: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가 이루어진 시대에 대한 표현</a:t>
            </a:r>
            <a:endParaRPr lang="en-US" altLang="ko-KR" sz="24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algn="just">
              <a:buNone/>
            </a:pPr>
            <a:r>
              <a:rPr lang="en-US" altLang="ko-KR" sz="2400" dirty="0" smtClean="0">
                <a:latin typeface="양재벨라체M" pitchFamily="18" charset="-127"/>
                <a:ea typeface="양재벨라체M" pitchFamily="18" charset="-127"/>
              </a:rPr>
              <a:t>		</a:t>
            </a:r>
          </a:p>
          <a:p>
            <a:pPr algn="just">
              <a:buNone/>
            </a:pPr>
            <a:endParaRPr lang="en-US" altLang="ko-KR" sz="2400" dirty="0" smtClean="0">
              <a:latin typeface="+mn-ea"/>
            </a:endParaRPr>
          </a:p>
          <a:p>
            <a:pPr algn="just"/>
            <a:r>
              <a:rPr lang="ko-KR" altLang="en-US" sz="2400" dirty="0" smtClean="0">
                <a:latin typeface="+mn-ea"/>
              </a:rPr>
              <a:t>새로운 세계관의 출현</a:t>
            </a:r>
            <a:endParaRPr lang="en-US" altLang="ko-KR" sz="2400" dirty="0" smtClean="0">
              <a:latin typeface="+mn-ea"/>
            </a:endParaRPr>
          </a:p>
          <a:p>
            <a:pPr>
              <a:buNone/>
            </a:pPr>
            <a:endParaRPr lang="en-US" altLang="ko-KR" sz="2400" dirty="0" smtClean="0"/>
          </a:p>
          <a:p>
            <a:pPr>
              <a:buNone/>
            </a:pPr>
            <a:r>
              <a:rPr lang="en-US" altLang="ko-KR" sz="2400" dirty="0" smtClean="0"/>
              <a:t>		1. </a:t>
            </a:r>
            <a:r>
              <a:rPr lang="ko-KR" altLang="en-US" sz="2400" b="1" dirty="0" smtClean="0"/>
              <a:t>세계사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편찬 </a:t>
            </a:r>
            <a:r>
              <a:rPr lang="en-US" altLang="ko-KR" sz="2400" dirty="0" smtClean="0"/>
              <a:t>(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집사</a:t>
            </a:r>
            <a:r>
              <a:rPr lang="ko-KR" altLang="en-US" sz="1800" b="1" dirty="0" smtClean="0">
                <a:solidFill>
                  <a:srgbClr val="FF0000"/>
                </a:solidFill>
              </a:rPr>
              <a:t>集史</a:t>
            </a:r>
            <a:r>
              <a:rPr lang="en-US" altLang="ko-KR" sz="2400" dirty="0" smtClean="0"/>
              <a:t>)</a:t>
            </a:r>
          </a:p>
          <a:p>
            <a:pPr>
              <a:buNone/>
            </a:pPr>
            <a:r>
              <a:rPr lang="en-US" altLang="ko-KR" sz="2400" dirty="0" smtClean="0"/>
              <a:t>		2. </a:t>
            </a:r>
            <a:r>
              <a:rPr lang="ko-KR" altLang="en-US" sz="2400" b="1" dirty="0" smtClean="0"/>
              <a:t>세계지도</a:t>
            </a:r>
            <a:r>
              <a:rPr lang="ko-KR" altLang="en-US" sz="2400" dirty="0" smtClean="0"/>
              <a:t>의 출현</a:t>
            </a:r>
            <a:r>
              <a:rPr lang="en-US" altLang="ko-KR" sz="2400" dirty="0" smtClean="0"/>
              <a:t>(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자말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 앗 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딘의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 세계지도</a:t>
            </a:r>
            <a:r>
              <a:rPr lang="en-US" altLang="ko-KR" sz="2400" b="1" dirty="0" smtClean="0"/>
              <a:t>)</a:t>
            </a:r>
          </a:p>
          <a:p>
            <a:pPr marL="109728" indent="0" algn="just">
              <a:buNone/>
            </a:pPr>
            <a:r>
              <a:rPr lang="en-US" altLang="ko-KR" dirty="0" smtClean="0">
                <a:latin typeface="양재벨라체M" pitchFamily="18" charset="-127"/>
                <a:ea typeface="양재벨라체M" pitchFamily="18" charset="-127"/>
              </a:rPr>
              <a:t>	</a:t>
            </a:r>
            <a:endParaRPr lang="ko-KR" altLang="en-US" dirty="0">
              <a:latin typeface="양재벨라체M" pitchFamily="18" charset="-127"/>
              <a:ea typeface="양재벨라체M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err="1" smtClean="0"/>
              <a:t>팍스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타타리카와</a:t>
            </a:r>
            <a:r>
              <a:rPr lang="ko-KR" altLang="en-US" dirty="0" smtClean="0"/>
              <a:t> 동서대교류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제국의 교통망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역참</a:t>
            </a:r>
            <a:r>
              <a:rPr lang="en-US" altLang="ko-KR" dirty="0" smtClean="0"/>
              <a:t>(jam)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동서교류의 시대</a:t>
            </a:r>
            <a:endParaRPr lang="ko-KR" altLang="en-US" dirty="0"/>
          </a:p>
        </p:txBody>
      </p:sp>
      <p:pic>
        <p:nvPicPr>
          <p:cNvPr id="4" name="그림 3" descr="13세기 카라코룸을 중심으로 연결된 역참제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060848"/>
            <a:ext cx="9144000" cy="4797152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971600" y="3096237"/>
            <a:ext cx="2592288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60,000km</a:t>
            </a:r>
            <a:endParaRPr lang="ko-KR" altLang="en-US" dirty="0"/>
          </a:p>
        </p:txBody>
      </p:sp>
      <p:pic>
        <p:nvPicPr>
          <p:cNvPr id="7" name="그림 6" descr="역참 통행증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76256" y="116632"/>
            <a:ext cx="2195736" cy="34592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err="1" smtClean="0"/>
              <a:t>니콜로</a:t>
            </a:r>
            <a:r>
              <a:rPr lang="ko-KR" altLang="en-US" sz="2000" dirty="0" smtClean="0"/>
              <a:t> 폴로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父</a:t>
            </a:r>
            <a:r>
              <a:rPr lang="en-US" altLang="ko-KR" sz="1800" dirty="0" smtClean="0"/>
              <a:t>)</a:t>
            </a:r>
            <a:r>
              <a:rPr lang="ko-KR" altLang="en-US" sz="2000" dirty="0" smtClean="0"/>
              <a:t>와 </a:t>
            </a:r>
            <a:r>
              <a:rPr lang="ko-KR" altLang="en-US" sz="2000" dirty="0" err="1" smtClean="0"/>
              <a:t>마페오</a:t>
            </a:r>
            <a:r>
              <a:rPr lang="ko-KR" altLang="en-US" sz="2000" dirty="0" smtClean="0"/>
              <a:t> 폴로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숙부</a:t>
            </a:r>
            <a:r>
              <a:rPr lang="en-US" altLang="ko-KR" sz="1800" dirty="0" smtClean="0"/>
              <a:t>)</a:t>
            </a:r>
            <a:r>
              <a:rPr lang="ko-KR" altLang="en-US" sz="2000" dirty="0" smtClean="0"/>
              <a:t>의 동방여행</a:t>
            </a:r>
            <a:endParaRPr lang="en-US" altLang="ko-KR" sz="2000" dirty="0" smtClean="0"/>
          </a:p>
          <a:p>
            <a:pPr lvl="2"/>
            <a:r>
              <a:rPr lang="ko-KR" altLang="en-US" sz="2000" dirty="0" err="1" smtClean="0">
                <a:latin typeface="양재벨라체M" pitchFamily="18" charset="-127"/>
                <a:ea typeface="양재벨라체M" pitchFamily="18" charset="-127"/>
              </a:rPr>
              <a:t>일한국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 사신과 동행</a:t>
            </a:r>
            <a:endParaRPr lang="en-US" altLang="ko-KR" sz="2000" dirty="0" smtClean="0">
              <a:latin typeface="양재벨라체M" pitchFamily="18" charset="-127"/>
              <a:ea typeface="양재벨라체M" pitchFamily="18" charset="-127"/>
            </a:endParaRPr>
          </a:p>
          <a:p>
            <a:pPr lvl="2"/>
            <a:r>
              <a:rPr lang="ko-KR" altLang="en-US" sz="2000" dirty="0" err="1" smtClean="0">
                <a:latin typeface="양재벨라체M" pitchFamily="18" charset="-127"/>
                <a:ea typeface="양재벨라체M" pitchFamily="18" charset="-127"/>
              </a:rPr>
              <a:t>대칸의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 국서와 패자를 가지고 귀환 사행</a:t>
            </a:r>
            <a:endParaRPr lang="en-US" altLang="ko-KR" sz="2000" dirty="0" smtClean="0">
              <a:latin typeface="양재벨라체M" pitchFamily="18" charset="-127"/>
              <a:ea typeface="양재벨라체M" pitchFamily="18" charset="-127"/>
            </a:endParaRPr>
          </a:p>
          <a:p>
            <a:pPr lvl="2"/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교황의 국서와 성유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,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예물을 가지고 다시 </a:t>
            </a:r>
            <a:r>
              <a:rPr lang="ko-KR" altLang="en-US" sz="2000" dirty="0" err="1" smtClean="0">
                <a:latin typeface="양재벨라체M" pitchFamily="18" charset="-127"/>
                <a:ea typeface="양재벨라체M" pitchFamily="18" charset="-127"/>
              </a:rPr>
              <a:t>대칸에게</a:t>
            </a:r>
            <a:endParaRPr lang="en-US" altLang="ko-KR" sz="2000" dirty="0" smtClean="0">
              <a:latin typeface="양재벨라체M" pitchFamily="18" charset="-127"/>
              <a:ea typeface="양재벨라체M" pitchFamily="18" charset="-127"/>
            </a:endParaRPr>
          </a:p>
          <a:p>
            <a:endParaRPr lang="en-US" altLang="ko-KR" sz="2000" dirty="0" smtClean="0"/>
          </a:p>
          <a:p>
            <a:r>
              <a:rPr lang="ko-KR" altLang="en-US" sz="2000" dirty="0" err="1" smtClean="0"/>
              <a:t>마르코폴로의</a:t>
            </a:r>
            <a:r>
              <a:rPr lang="ko-KR" altLang="en-US" sz="2000" dirty="0" smtClean="0"/>
              <a:t> 동방여행 </a:t>
            </a:r>
            <a:r>
              <a:rPr lang="en-US" altLang="ko-KR" sz="2000" dirty="0" smtClean="0"/>
              <a:t>(1271~1295,  25</a:t>
            </a:r>
            <a:r>
              <a:rPr lang="ko-KR" altLang="en-US" sz="2000" dirty="0" smtClean="0"/>
              <a:t>년간</a:t>
            </a:r>
            <a:r>
              <a:rPr lang="en-US" altLang="ko-KR" sz="2000" dirty="0" smtClean="0"/>
              <a:t>)</a:t>
            </a:r>
          </a:p>
          <a:p>
            <a:pPr lvl="2"/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쿠빌라이 통치기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(1260~1294)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에 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17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년간 상주</a:t>
            </a:r>
            <a:endParaRPr lang="en-US" altLang="ko-KR" sz="2000" dirty="0" smtClean="0">
              <a:latin typeface="양재벨라체M" pitchFamily="18" charset="-127"/>
              <a:ea typeface="양재벨라체M" pitchFamily="18" charset="-127"/>
            </a:endParaRPr>
          </a:p>
          <a:p>
            <a:pPr lvl="2"/>
            <a:r>
              <a:rPr lang="ko-KR" altLang="en-US" sz="2000" dirty="0" err="1" smtClean="0">
                <a:latin typeface="양재벨라체M" pitchFamily="18" charset="-127"/>
                <a:ea typeface="양재벨라체M" pitchFamily="18" charset="-127"/>
              </a:rPr>
              <a:t>일한국에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 보내는 공주 호송 사행과 함께 바닷길로 귀환</a:t>
            </a:r>
            <a:endParaRPr lang="en-US" altLang="ko-KR" sz="2000" dirty="0" smtClean="0">
              <a:latin typeface="양재벨라체M" pitchFamily="18" charset="-127"/>
              <a:ea typeface="양재벨라체M" pitchFamily="18" charset="-127"/>
            </a:endParaRPr>
          </a:p>
          <a:p>
            <a:pPr lvl="2"/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패자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(2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개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), 14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척의 배</a:t>
            </a:r>
            <a:endParaRPr lang="en-US" altLang="ko-KR" sz="2000" dirty="0" smtClean="0">
              <a:latin typeface="양재벨라체M" pitchFamily="18" charset="-127"/>
              <a:ea typeface="양재벨라체M" pitchFamily="18" charset="-127"/>
            </a:endParaRPr>
          </a:p>
          <a:p>
            <a:endParaRPr lang="en-US" altLang="ko-KR" sz="2000" dirty="0" smtClean="0"/>
          </a:p>
          <a:p>
            <a:r>
              <a:rPr lang="ko-KR" altLang="en-US" sz="2000" b="1" dirty="0" smtClean="0"/>
              <a:t>동방견문록</a:t>
            </a:r>
            <a:r>
              <a:rPr lang="ko-KR" altLang="en-US" sz="2000" dirty="0" smtClean="0"/>
              <a:t> </a:t>
            </a:r>
            <a:endParaRPr lang="en-US" altLang="ko-KR" sz="2000" dirty="0" smtClean="0"/>
          </a:p>
          <a:p>
            <a:endParaRPr lang="ko-KR" altLang="en-US" sz="24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마르코폴로</a:t>
            </a:r>
            <a:r>
              <a:rPr lang="en-US" altLang="ko-KR" dirty="0" smtClean="0"/>
              <a:t>(1254~1324)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75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sz="2400" dirty="0" err="1" smtClean="0"/>
              <a:t>마르코폴로가</a:t>
            </a:r>
            <a:r>
              <a:rPr lang="ko-KR" altLang="en-US" sz="2400" dirty="0" smtClean="0"/>
              <a:t> 구술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루스</a:t>
            </a:r>
            <a:r>
              <a:rPr lang="ko-KR" altLang="en-US" sz="2400" dirty="0"/>
              <a:t>티</a:t>
            </a:r>
            <a:r>
              <a:rPr lang="ko-KR" altLang="en-US" sz="2400" dirty="0" smtClean="0"/>
              <a:t>켈로가 작성</a:t>
            </a:r>
            <a:r>
              <a:rPr lang="en-US" altLang="ko-KR" sz="2400" dirty="0" smtClean="0"/>
              <a:t>(~1299)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성경 다음으로 인기 있는 베스트셀</a:t>
            </a:r>
            <a:r>
              <a:rPr lang="ko-KR" altLang="en-US" sz="2400" dirty="0"/>
              <a:t>러</a:t>
            </a:r>
            <a:endParaRPr lang="en-US" altLang="ko-KR" sz="2400" dirty="0" smtClean="0"/>
          </a:p>
          <a:p>
            <a:pPr marL="109728" indent="0">
              <a:buNone/>
            </a:pPr>
            <a:r>
              <a:rPr lang="en-US" altLang="ko-KR" sz="2400" dirty="0" smtClean="0"/>
              <a:t>  </a:t>
            </a:r>
            <a:r>
              <a:rPr lang="ko-KR" altLang="en-US" sz="2400" dirty="0" smtClean="0"/>
              <a:t>수많은 필사</a:t>
            </a:r>
            <a:r>
              <a:rPr lang="en-US" altLang="ko-KR" sz="2400" dirty="0" smtClean="0"/>
              <a:t>, </a:t>
            </a:r>
            <a:r>
              <a:rPr lang="ko-KR" altLang="en-US" sz="2400" dirty="0" err="1" smtClean="0"/>
              <a:t>인쇄본</a:t>
            </a:r>
            <a:r>
              <a:rPr lang="ko-KR" altLang="en-US" sz="2400" dirty="0" smtClean="0"/>
              <a:t>  </a:t>
            </a:r>
            <a:r>
              <a:rPr lang="en-US" altLang="ko-KR" sz="2400" dirty="0" smtClean="0"/>
              <a:t> 	</a:t>
            </a:r>
            <a:r>
              <a:rPr lang="en-US" altLang="ko-KR" sz="2400" dirty="0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&lt;</a:t>
            </a:r>
            <a:r>
              <a:rPr lang="ko-KR" altLang="en-US" sz="2400" dirty="0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세계의 기술</a:t>
            </a:r>
            <a:r>
              <a:rPr lang="en-US" altLang="ko-KR" sz="2400" dirty="0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&gt;</a:t>
            </a:r>
          </a:p>
          <a:p>
            <a:pPr marL="109728" indent="0">
              <a:buNone/>
            </a:pPr>
            <a:r>
              <a:rPr lang="en-US" altLang="ko-KR" sz="2400" dirty="0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 				&lt;</a:t>
            </a:r>
            <a:r>
              <a:rPr lang="ko-KR" altLang="en-US" sz="2400" dirty="0" err="1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마르코폴로의</a:t>
            </a:r>
            <a:r>
              <a:rPr lang="ko-KR" altLang="en-US" sz="2400" dirty="0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 여행기</a:t>
            </a:r>
            <a:r>
              <a:rPr lang="en-US" altLang="ko-KR" sz="2400" dirty="0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&gt;</a:t>
            </a:r>
          </a:p>
          <a:p>
            <a:pPr marL="109728" indent="0">
              <a:buNone/>
            </a:pPr>
            <a:r>
              <a:rPr lang="en-US" altLang="ko-KR" sz="2400" dirty="0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  				&lt;</a:t>
            </a:r>
            <a:r>
              <a:rPr lang="ko-KR" altLang="en-US" sz="2400" dirty="0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백만의 서</a:t>
            </a:r>
            <a:r>
              <a:rPr lang="en-US" altLang="ko-KR" sz="2400" dirty="0" smtClean="0">
                <a:latin typeface="휴먼매직체" panose="02030504000101010101" pitchFamily="18" charset="-127"/>
                <a:ea typeface="휴먼매직체" panose="02030504000101010101" pitchFamily="18" charset="-127"/>
              </a:rPr>
              <a:t>&gt;</a:t>
            </a:r>
          </a:p>
          <a:p>
            <a:endParaRPr lang="en-US" altLang="ko-KR" sz="2400" dirty="0" smtClean="0"/>
          </a:p>
          <a:p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허풍쟁이 </a:t>
            </a: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‘</a:t>
            </a:r>
            <a:r>
              <a:rPr lang="ko-KR" altLang="en-US" sz="24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백만선생</a:t>
            </a: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’</a:t>
            </a: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의 동방견문록은</a:t>
            </a:r>
            <a:endParaRPr lang="en-US" altLang="ko-KR" sz="24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109728" indent="0">
              <a:buNone/>
            </a:pP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유럽인들에게 새로운 세계에 대한 강렬한 탐험의지 </a:t>
            </a:r>
            <a:endParaRPr lang="en-US" altLang="ko-KR" sz="24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109728" indent="0">
              <a:buNone/>
            </a:pP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를 심어주었다</a:t>
            </a: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109728" indent="0">
              <a:buNone/>
            </a:pPr>
            <a:r>
              <a:rPr lang="en-US" altLang="ko-KR" sz="2600" dirty="0">
                <a:latin typeface="양재벨라체M" pitchFamily="18" charset="-127"/>
                <a:ea typeface="양재벨라체M" pitchFamily="18" charset="-127"/>
              </a:rPr>
              <a:t> </a:t>
            </a:r>
            <a:endParaRPr lang="en-US" altLang="ko-KR" sz="2800" dirty="0" smtClean="0">
              <a:latin typeface="양재깨비체B" pitchFamily="18" charset="-127"/>
              <a:ea typeface="양재깨비체B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동방견문록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3995936" y="5301209"/>
            <a:ext cx="4726740" cy="117413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09728" indent="0" algn="ctr">
              <a:buNone/>
            </a:pPr>
            <a:r>
              <a:rPr lang="ko-KR" altLang="en-US" sz="4400" dirty="0">
                <a:solidFill>
                  <a:schemeClr val="tx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→ </a:t>
            </a:r>
            <a:r>
              <a:rPr lang="ko-KR" altLang="en-US" sz="4400" dirty="0" err="1">
                <a:solidFill>
                  <a:schemeClr val="tx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대항해시대</a:t>
            </a:r>
            <a:endParaRPr lang="en-US" altLang="ko-KR" sz="4400" dirty="0">
              <a:solidFill>
                <a:schemeClr val="tx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458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몽골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/>
              <a:t>몽골의 역사</a:t>
            </a:r>
            <a:r>
              <a:rPr lang="en-US" altLang="ko-KR" sz="2400" dirty="0" smtClean="0"/>
              <a:t>    	</a:t>
            </a: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원사 (한문</a:t>
            </a: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pPr>
              <a:buNone/>
            </a:pP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 			</a:t>
            </a: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몽골비사</a:t>
            </a: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몽골어</a:t>
            </a: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pPr>
              <a:buNone/>
            </a:pP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  			</a:t>
            </a: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집사</a:t>
            </a: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페르시아어</a:t>
            </a:r>
            <a:r>
              <a:rPr lang="en-US" altLang="ko-KR" sz="24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몽골 신화</a:t>
            </a:r>
            <a:endParaRPr lang="en-US" altLang="ko-KR" sz="2400" dirty="0" smtClean="0"/>
          </a:p>
          <a:p>
            <a:pPr>
              <a:buNone/>
            </a:pPr>
            <a:r>
              <a:rPr lang="en-US" altLang="ko-KR" sz="2400" dirty="0" smtClean="0"/>
              <a:t>    		</a:t>
            </a:r>
            <a:r>
              <a:rPr lang="ko-KR" altLang="en-US" sz="2400" dirty="0" smtClean="0"/>
              <a:t>몽골의 조상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바타치칸</a:t>
            </a:r>
            <a:endParaRPr lang="en-US" altLang="ko-KR" sz="2400" dirty="0" smtClean="0"/>
          </a:p>
          <a:p>
            <a:pPr>
              <a:buNone/>
            </a:pPr>
            <a:r>
              <a:rPr lang="en-US" altLang="ko-KR" sz="2400" dirty="0" smtClean="0"/>
              <a:t>			</a:t>
            </a:r>
            <a:r>
              <a:rPr lang="ko-KR" altLang="en-US" sz="2200" dirty="0" smtClean="0">
                <a:latin typeface="양재벨라체M" pitchFamily="18" charset="-127"/>
                <a:ea typeface="양재벨라체M" pitchFamily="18" charset="-127"/>
              </a:rPr>
              <a:t>동굴 속 푸른 이리가 들판의 흰 암사슴을 만나 </a:t>
            </a:r>
            <a:endParaRPr lang="en-US" altLang="ko-KR" sz="2200" dirty="0" smtClean="0">
              <a:latin typeface="양재벨라체M" pitchFamily="18" charset="-127"/>
              <a:ea typeface="양재벨라체M" pitchFamily="18" charset="-127"/>
            </a:endParaRPr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몽골고원의 환경 </a:t>
            </a:r>
            <a:endParaRPr lang="ko-KR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 smtClean="0"/>
          </a:p>
          <a:p>
            <a:r>
              <a:rPr lang="ko-KR" altLang="en-US" sz="2400" dirty="0" smtClean="0"/>
              <a:t>자연지리적 환경</a:t>
            </a:r>
            <a:endParaRPr lang="en-US" altLang="ko-KR" sz="2400" dirty="0" smtClean="0"/>
          </a:p>
          <a:p>
            <a:pPr>
              <a:buNone/>
            </a:pPr>
            <a:r>
              <a:rPr lang="en-US" altLang="ko-KR" sz="2000" dirty="0" smtClean="0"/>
              <a:t>		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11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월에 강이 얼고 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4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월부터 차츰 강물이 녹는다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. </a:t>
            </a:r>
          </a:p>
          <a:p>
            <a:pPr>
              <a:buNone/>
            </a:pP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	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여름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(7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월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)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에는 더위와 함께 한낮의 폭우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(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연강수량의 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75%)</a:t>
            </a:r>
          </a:p>
          <a:p>
            <a:endParaRPr lang="en-US" altLang="ko-KR" sz="2000" dirty="0" smtClean="0">
              <a:latin typeface="양재벨라체M" panose="02020603020101020101" pitchFamily="18" charset="-127"/>
              <a:ea typeface="양재벨라체M" panose="02020603020101020101" pitchFamily="18" charset="-127"/>
            </a:endParaRPr>
          </a:p>
          <a:p>
            <a:endParaRPr lang="en-US" altLang="ko-KR" sz="2000" dirty="0" smtClean="0"/>
          </a:p>
          <a:p>
            <a:r>
              <a:rPr lang="ko-KR" altLang="en-US" sz="2400" dirty="0" smtClean="0"/>
              <a:t>역사적 환경</a:t>
            </a:r>
            <a:endParaRPr lang="en-US" altLang="ko-KR" sz="2400" dirty="0" smtClean="0"/>
          </a:p>
          <a:p>
            <a:pPr>
              <a:buNone/>
            </a:pPr>
            <a:r>
              <a:rPr lang="en-US" altLang="ko-KR" sz="2000" dirty="0" smtClean="0"/>
              <a:t>		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돌궐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회흘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몽골의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거점지</a:t>
            </a:r>
            <a:endParaRPr lang="en-US" altLang="ko-KR" sz="20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buNone/>
            </a:pP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	9c 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중반 이후 거의 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200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년간 분열의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울루스</a:t>
            </a:r>
            <a:endParaRPr lang="en-US" altLang="ko-KR" sz="2000" dirty="0" smtClean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buNone/>
            </a:pP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	15c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이후 </a:t>
            </a:r>
            <a:r>
              <a:rPr lang="ko-KR" altLang="en-US" sz="2000" dirty="0" err="1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해체ㆍ붕괴된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몽골이 퇴각해 모인 생활무대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	</a:t>
            </a:r>
          </a:p>
          <a:p>
            <a:endParaRPr lang="ko-KR" altLang="en-US" sz="2000" dirty="0" smtClean="0">
              <a:latin typeface="양재벨라체M" panose="02020603020101020101" pitchFamily="18" charset="-127"/>
              <a:ea typeface="양재벨라체M" panose="02020603020101020101" pitchFamily="18" charset="-127"/>
            </a:endParaRPr>
          </a:p>
          <a:p>
            <a:endParaRPr lang="ko-KR" altLang="en-US" sz="2400" dirty="0">
              <a:latin typeface="양재벨라체M" panose="02020603020101020101" pitchFamily="18" charset="-127"/>
              <a:ea typeface="양재벨라체M" panose="02020603020101020101" pitchFamily="18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몽골 고원의 환경</a:t>
            </a:r>
            <a:endParaRPr lang="ko-KR" alt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/>
              <a:t>테무친의 출생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ko-KR" altLang="en-US" sz="2000" dirty="0" smtClean="0"/>
              <a:t>아버지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예수게이</a:t>
            </a:r>
            <a:r>
              <a:rPr lang="en-US" altLang="ko-KR" sz="1800" dirty="0" smtClean="0"/>
              <a:t>)</a:t>
            </a:r>
            <a:r>
              <a:rPr lang="ko-KR" altLang="en-US" sz="2000" dirty="0" smtClean="0"/>
              <a:t>의 죽음과 고단한 어린시절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ko-KR" altLang="en-US" sz="2000" dirty="0" err="1" smtClean="0"/>
              <a:t>보르테와의</a:t>
            </a:r>
            <a:r>
              <a:rPr lang="ko-KR" altLang="en-US" sz="2000" dirty="0" smtClean="0"/>
              <a:t> 혼인과 약탈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ko-KR" altLang="en-US" sz="2000" dirty="0" err="1" smtClean="0"/>
              <a:t>메르키트</a:t>
            </a:r>
            <a:r>
              <a:rPr lang="ko-KR" altLang="en-US" sz="2000" dirty="0" smtClean="0"/>
              <a:t> 정벌 연합군 결성과 승리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ko-KR" altLang="en-US" sz="2000" dirty="0" err="1" smtClean="0"/>
              <a:t>징기스칸으로</a:t>
            </a:r>
            <a:r>
              <a:rPr lang="ko-KR" altLang="en-US" sz="2000" dirty="0" smtClean="0"/>
              <a:t> 추대 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ko-KR" altLang="en-US" sz="2000" dirty="0" err="1" smtClean="0"/>
              <a:t>반칸연합군에</a:t>
            </a:r>
            <a:r>
              <a:rPr lang="ko-KR" altLang="en-US" sz="2000" dirty="0" smtClean="0"/>
              <a:t> 대한 승리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en-US" altLang="ko-KR" sz="2000" dirty="0" smtClean="0"/>
              <a:t>1206, ‘</a:t>
            </a:r>
            <a:r>
              <a:rPr lang="ko-KR" altLang="en-US" sz="2000" dirty="0" err="1" smtClean="0"/>
              <a:t>징기스칸</a:t>
            </a:r>
            <a:r>
              <a:rPr lang="en-US" altLang="ko-KR" sz="2000" dirty="0" smtClean="0"/>
              <a:t>’</a:t>
            </a:r>
            <a:r>
              <a:rPr lang="ko-KR" altLang="en-US" sz="2000" dirty="0" smtClean="0"/>
              <a:t>의 즉위와 몽골통일</a:t>
            </a:r>
            <a:endParaRPr lang="ko-KR" altLang="en-US" sz="20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 </a:t>
            </a:r>
            <a:r>
              <a:rPr lang="ko-KR" altLang="en-US" dirty="0" err="1" smtClean="0"/>
              <a:t>징기스칸의</a:t>
            </a:r>
            <a:r>
              <a:rPr lang="ko-KR" altLang="en-US" dirty="0" smtClean="0"/>
              <a:t> 출생과 몽골통일</a:t>
            </a:r>
            <a:endParaRPr lang="ko-KR" alt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/>
              <a:t>금</a:t>
            </a:r>
            <a:r>
              <a:rPr lang="en-US" altLang="ko-KR" sz="1800" dirty="0" smtClean="0"/>
              <a:t>(1211-1215)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정벌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ko-KR" altLang="en-US" sz="2000" dirty="0" smtClean="0"/>
              <a:t>서요</a:t>
            </a:r>
            <a:r>
              <a:rPr lang="en-US" altLang="ko-KR" sz="1800" dirty="0" smtClean="0"/>
              <a:t>(</a:t>
            </a:r>
            <a:r>
              <a:rPr lang="ko-KR" altLang="en-US" sz="1800" dirty="0" err="1" smtClean="0"/>
              <a:t>카라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키타이</a:t>
            </a:r>
            <a:r>
              <a:rPr lang="en-US" altLang="ko-KR" sz="1800" dirty="0" smtClean="0"/>
              <a:t>)</a:t>
            </a:r>
            <a:r>
              <a:rPr lang="ko-KR" altLang="en-US" sz="2000" dirty="0" smtClean="0"/>
              <a:t> 멸망</a:t>
            </a:r>
            <a:r>
              <a:rPr lang="en-US" altLang="ko-KR" sz="1800" dirty="0" smtClean="0"/>
              <a:t>(1218)</a:t>
            </a:r>
          </a:p>
          <a:p>
            <a:pPr>
              <a:lnSpc>
                <a:spcPct val="150000"/>
              </a:lnSpc>
            </a:pPr>
            <a:r>
              <a:rPr lang="ko-KR" altLang="en-US" sz="2000" dirty="0" err="1" smtClean="0"/>
              <a:t>서하</a:t>
            </a:r>
            <a:r>
              <a:rPr lang="en-US" altLang="ko-KR" sz="1800" dirty="0" smtClean="0"/>
              <a:t>(</a:t>
            </a:r>
            <a:r>
              <a:rPr lang="ko-KR" altLang="en-US" sz="1800" dirty="0" err="1" smtClean="0"/>
              <a:t>탕구트</a:t>
            </a:r>
            <a:r>
              <a:rPr lang="en-US" altLang="ko-KR" sz="1800" dirty="0" smtClean="0"/>
              <a:t>)</a:t>
            </a:r>
            <a:r>
              <a:rPr lang="ko-KR" altLang="en-US" sz="2000" dirty="0" smtClean="0"/>
              <a:t>의 신복</a:t>
            </a:r>
            <a:endParaRPr lang="en-US" altLang="ko-KR" sz="2000" dirty="0" smtClean="0"/>
          </a:p>
          <a:p>
            <a:pPr>
              <a:lnSpc>
                <a:spcPct val="150000"/>
              </a:lnSpc>
            </a:pPr>
            <a:endParaRPr lang="en-US" altLang="ko-KR" sz="2000" dirty="0" smtClean="0"/>
          </a:p>
          <a:p>
            <a:pPr>
              <a:lnSpc>
                <a:spcPct val="150000"/>
              </a:lnSpc>
            </a:pPr>
            <a:r>
              <a:rPr lang="ko-KR" altLang="en-US" sz="2000" dirty="0" err="1" smtClean="0"/>
              <a:t>호라즘</a:t>
            </a:r>
            <a:r>
              <a:rPr lang="en-US" altLang="ko-KR" sz="1800" dirty="0" smtClean="0"/>
              <a:t>(1219-1225)</a:t>
            </a:r>
          </a:p>
          <a:p>
            <a:pPr>
              <a:lnSpc>
                <a:spcPct val="150000"/>
              </a:lnSpc>
            </a:pPr>
            <a:r>
              <a:rPr lang="ko-KR" altLang="en-US" sz="2000" dirty="0" err="1" smtClean="0"/>
              <a:t>서하정벌</a:t>
            </a:r>
            <a:r>
              <a:rPr lang="en-US" altLang="ko-KR" sz="1800" dirty="0" smtClean="0"/>
              <a:t>(1226)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/>
              <a:t>1227, 8</a:t>
            </a:r>
            <a:r>
              <a:rPr lang="ko-KR" altLang="en-US" sz="2000" dirty="0" smtClean="0"/>
              <a:t>월에 사냥 중 낙마 부상으로 사망</a:t>
            </a:r>
            <a:endParaRPr lang="ko-KR" altLang="en-US" sz="20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징기스칸의</a:t>
            </a:r>
            <a:r>
              <a:rPr lang="ko-KR" altLang="en-US" dirty="0" smtClean="0"/>
              <a:t> 대외정벌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몽골1 -칭기스 칸 시기 대외 정복 전쟁.bmp"/>
          <p:cNvPicPr>
            <a:picLocks noGrp="1" noChangeAspect="1"/>
          </p:cNvPicPr>
          <p:nvPr>
            <p:ph idx="1"/>
          </p:nvPr>
        </p:nvPicPr>
        <p:blipFill>
          <a:blip r:embed="rId2" cstate="print">
            <a:lum bright="-20000" contrast="20000"/>
          </a:blip>
          <a:stretch>
            <a:fillRect/>
          </a:stretch>
        </p:blipFill>
        <p:spPr>
          <a:xfrm>
            <a:off x="-312742" y="0"/>
            <a:ext cx="9456742" cy="6858000"/>
          </a:xfr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-108520" y="0"/>
            <a:ext cx="4693096" cy="2141818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fontAlgn="base">
              <a:buNone/>
            </a:pPr>
            <a:r>
              <a:rPr lang="ko-KR" altLang="en-US" sz="2400" dirty="0" smtClean="0">
                <a:latin typeface="MD아트체" pitchFamily="18" charset="-127"/>
                <a:ea typeface="MD아트체" pitchFamily="18" charset="-127"/>
              </a:rPr>
              <a:t>금 정벌의 </a:t>
            </a:r>
            <a:r>
              <a:rPr lang="ko-KR" altLang="en-US" sz="2400" dirty="0" smtClean="0">
                <a:latin typeface="MD아트체" pitchFamily="18" charset="-127"/>
                <a:ea typeface="MD아트체" pitchFamily="18" charset="-127"/>
              </a:rPr>
              <a:t>성과</a:t>
            </a:r>
            <a:endParaRPr lang="en-US" altLang="ko-KR" dirty="0" smtClean="0">
              <a:latin typeface="MD아트체" pitchFamily="18" charset="-127"/>
              <a:ea typeface="MD아트체" pitchFamily="18" charset="-127"/>
            </a:endParaRPr>
          </a:p>
          <a:p>
            <a:pPr fontAlgn="base">
              <a:lnSpc>
                <a:spcPct val="150000"/>
              </a:lnSpc>
              <a:buNone/>
            </a:pPr>
            <a:r>
              <a:rPr lang="en-US" altLang="ko-KR" dirty="0" smtClean="0">
                <a:latin typeface="MD아트체" pitchFamily="18" charset="-127"/>
                <a:ea typeface="MD아트체" pitchFamily="18" charset="-127"/>
              </a:rPr>
              <a:t>1</a:t>
            </a:r>
            <a:r>
              <a:rPr lang="en-US" altLang="ko-KR" dirty="0">
                <a:latin typeface="MD아트체" pitchFamily="18" charset="-127"/>
                <a:ea typeface="MD아트체" pitchFamily="18" charset="-127"/>
              </a:rPr>
              <a:t>. </a:t>
            </a:r>
            <a:r>
              <a:rPr lang="ko-KR" altLang="en-US" dirty="0">
                <a:latin typeface="MD아트체" pitchFamily="18" charset="-127"/>
                <a:ea typeface="MD아트체" pitchFamily="18" charset="-127"/>
              </a:rPr>
              <a:t>내몽골 초원과 </a:t>
            </a:r>
            <a:r>
              <a:rPr lang="ko-KR" altLang="en-US" dirty="0" err="1">
                <a:latin typeface="MD아트체" pitchFamily="18" charset="-127"/>
                <a:ea typeface="MD아트체" pitchFamily="18" charset="-127"/>
              </a:rPr>
              <a:t>키타이</a:t>
            </a:r>
            <a:r>
              <a:rPr lang="ko-KR" altLang="en-US" dirty="0">
                <a:latin typeface="MD아트체" pitchFamily="18" charset="-127"/>
                <a:ea typeface="MD아트체" pitchFamily="18" charset="-127"/>
              </a:rPr>
              <a:t> 군단</a:t>
            </a:r>
          </a:p>
          <a:p>
            <a:pPr fontAlgn="base">
              <a:lnSpc>
                <a:spcPct val="150000"/>
              </a:lnSpc>
              <a:buNone/>
            </a:pPr>
            <a:r>
              <a:rPr lang="en-US" altLang="ko-KR" dirty="0">
                <a:latin typeface="MD아트체" pitchFamily="18" charset="-127"/>
                <a:ea typeface="MD아트체" pitchFamily="18" charset="-127"/>
              </a:rPr>
              <a:t>2. </a:t>
            </a:r>
            <a:r>
              <a:rPr lang="ko-KR" altLang="en-US" dirty="0">
                <a:latin typeface="MD아트체" pitchFamily="18" charset="-127"/>
                <a:ea typeface="MD아트체" pitchFamily="18" charset="-127"/>
              </a:rPr>
              <a:t>황하 이북의 영토</a:t>
            </a:r>
          </a:p>
          <a:p>
            <a:pPr fontAlgn="base">
              <a:lnSpc>
                <a:spcPct val="150000"/>
              </a:lnSpc>
              <a:buNone/>
            </a:pPr>
            <a:r>
              <a:rPr lang="en-US" altLang="ko-KR" dirty="0">
                <a:latin typeface="MD아트체" pitchFamily="18" charset="-127"/>
                <a:ea typeface="MD아트체" pitchFamily="18" charset="-127"/>
              </a:rPr>
              <a:t>3. </a:t>
            </a:r>
            <a:r>
              <a:rPr lang="ko-KR" altLang="en-US" dirty="0">
                <a:latin typeface="MD아트체" pitchFamily="18" charset="-127"/>
                <a:ea typeface="MD아트체" pitchFamily="18" charset="-127"/>
              </a:rPr>
              <a:t>대량의 </a:t>
            </a:r>
            <a:r>
              <a:rPr lang="ko-KR" altLang="en-US" dirty="0" err="1">
                <a:latin typeface="MD아트체" pitchFamily="18" charset="-127"/>
                <a:ea typeface="MD아트체" pitchFamily="18" charset="-127"/>
              </a:rPr>
              <a:t>약탈물</a:t>
            </a:r>
            <a:r>
              <a:rPr lang="ko-KR" altLang="en-US" dirty="0">
                <a:latin typeface="MD아트체" pitchFamily="18" charset="-127"/>
                <a:ea typeface="MD아트체" pitchFamily="18" charset="-127"/>
              </a:rPr>
              <a:t> </a:t>
            </a:r>
          </a:p>
          <a:p>
            <a:pPr fontAlgn="base">
              <a:lnSpc>
                <a:spcPct val="150000"/>
              </a:lnSpc>
              <a:buNone/>
            </a:pPr>
            <a:r>
              <a:rPr lang="en-US" altLang="ko-KR" dirty="0">
                <a:latin typeface="MD아트체" pitchFamily="18" charset="-127"/>
                <a:ea typeface="MD아트체" pitchFamily="18" charset="-127"/>
              </a:rPr>
              <a:t>4. ‘</a:t>
            </a:r>
            <a:r>
              <a:rPr lang="ko-KR" altLang="en-US" dirty="0">
                <a:latin typeface="MD아트체" pitchFamily="18" charset="-127"/>
                <a:ea typeface="MD아트체" pitchFamily="18" charset="-127"/>
              </a:rPr>
              <a:t>몽골</a:t>
            </a:r>
            <a:r>
              <a:rPr lang="en-US" altLang="ko-KR" dirty="0">
                <a:latin typeface="MD아트체" pitchFamily="18" charset="-127"/>
                <a:ea typeface="MD아트체" pitchFamily="18" charset="-127"/>
              </a:rPr>
              <a:t>’</a:t>
            </a:r>
            <a:r>
              <a:rPr lang="ko-KR" altLang="en-US" dirty="0">
                <a:latin typeface="MD아트체" pitchFamily="18" charset="-127"/>
                <a:ea typeface="MD아트체" pitchFamily="18" charset="-127"/>
              </a:rPr>
              <a:t>이라는 공동 </a:t>
            </a:r>
            <a:r>
              <a:rPr lang="ko-KR" altLang="en-US" dirty="0" smtClean="0">
                <a:latin typeface="MD아트체" pitchFamily="18" charset="-127"/>
                <a:ea typeface="MD아트체" pitchFamily="18" charset="-127"/>
              </a:rPr>
              <a:t>의식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179512" y="2437040"/>
            <a:ext cx="8964488" cy="423932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fontAlgn="base"/>
            <a:r>
              <a:rPr lang="ko-KR" altLang="en-US" sz="2000" b="1" dirty="0" smtClean="0">
                <a:solidFill>
                  <a:schemeClr val="tx1"/>
                </a:solidFill>
              </a:rPr>
              <a:t>몽골제국의 </a:t>
            </a:r>
            <a:r>
              <a:rPr lang="ko-KR" altLang="en-US" sz="2000" b="1" dirty="0" err="1" smtClean="0">
                <a:solidFill>
                  <a:schemeClr val="tx1"/>
                </a:solidFill>
              </a:rPr>
              <a:t>키타이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(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거란족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)</a:t>
            </a:r>
          </a:p>
          <a:p>
            <a:pPr fontAlgn="base"/>
            <a:endParaRPr lang="en-US" altLang="ko-KR" dirty="0" smtClean="0">
              <a:solidFill>
                <a:schemeClr val="tx1"/>
              </a:solidFill>
            </a:endParaRPr>
          </a:p>
          <a:p>
            <a:pPr fontAlgn="base"/>
            <a:r>
              <a:rPr lang="ko-KR" altLang="en-US" dirty="0" smtClean="0">
                <a:solidFill>
                  <a:schemeClr val="tx1"/>
                </a:solidFill>
              </a:rPr>
              <a:t>금의 지배하에 </a:t>
            </a:r>
            <a:r>
              <a:rPr lang="ko-KR" altLang="en-US" dirty="0" err="1" smtClean="0">
                <a:solidFill>
                  <a:schemeClr val="tx1"/>
                </a:solidFill>
              </a:rPr>
              <a:t>키타이족은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</a:rPr>
              <a:t>북변</a:t>
            </a:r>
            <a:r>
              <a:rPr lang="ko-KR" altLang="en-US" dirty="0" smtClean="0">
                <a:solidFill>
                  <a:schemeClr val="tx1"/>
                </a:solidFill>
              </a:rPr>
              <a:t> 방위</a:t>
            </a:r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</a:rPr>
              <a:t>내몽골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  <a:r>
              <a:rPr lang="ko-KR" altLang="en-US" dirty="0" smtClean="0">
                <a:solidFill>
                  <a:schemeClr val="tx1"/>
                </a:solidFill>
              </a:rPr>
              <a:t>와 말 관리를 담당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fontAlgn="base"/>
            <a:r>
              <a:rPr lang="ko-KR" altLang="en-US" b="1" dirty="0" err="1" smtClean="0">
                <a:solidFill>
                  <a:schemeClr val="tx1"/>
                </a:solidFill>
              </a:rPr>
              <a:t>키타이의</a:t>
            </a:r>
            <a:r>
              <a:rPr lang="ko-KR" altLang="en-US" b="1" dirty="0" smtClean="0">
                <a:solidFill>
                  <a:schemeClr val="tx1"/>
                </a:solidFill>
              </a:rPr>
              <a:t> 몽골 귀속의 의미 </a:t>
            </a:r>
            <a:endParaRPr lang="en-US" altLang="ko-KR" b="1" dirty="0" smtClean="0">
              <a:solidFill>
                <a:schemeClr val="tx1"/>
              </a:solidFill>
            </a:endParaRPr>
          </a:p>
          <a:p>
            <a:pPr fontAlgn="base"/>
            <a:r>
              <a:rPr lang="en-US" altLang="ko-KR" dirty="0" smtClean="0">
                <a:solidFill>
                  <a:schemeClr val="tx1"/>
                </a:solidFill>
                <a:latin typeface="양재깨비체B" pitchFamily="18" charset="-127"/>
                <a:ea typeface="양재깨비체B" pitchFamily="18" charset="-127"/>
              </a:rPr>
              <a:t>	1. </a:t>
            </a:r>
            <a:r>
              <a:rPr lang="ko-KR" altLang="en-US" dirty="0" smtClean="0">
                <a:solidFill>
                  <a:schemeClr val="tx1"/>
                </a:solidFill>
                <a:latin typeface="양재깨비체B" pitchFamily="18" charset="-127"/>
                <a:ea typeface="양재깨비체B" pitchFamily="18" charset="-127"/>
              </a:rPr>
              <a:t>금이 최정예 기동 부대와 대량의 군마를 상실하였다는 것</a:t>
            </a:r>
            <a:endParaRPr lang="en-US" altLang="ko-KR" dirty="0" smtClean="0">
              <a:solidFill>
                <a:schemeClr val="tx1"/>
              </a:solidFill>
              <a:latin typeface="양재깨비체B" pitchFamily="18" charset="-127"/>
              <a:ea typeface="양재깨비체B" pitchFamily="18" charset="-127"/>
            </a:endParaRPr>
          </a:p>
          <a:p>
            <a:r>
              <a:rPr lang="en-US" altLang="ko-KR" dirty="0" smtClean="0">
                <a:solidFill>
                  <a:schemeClr val="tx1"/>
                </a:solidFill>
                <a:latin typeface="양재깨비체B" pitchFamily="18" charset="-127"/>
                <a:ea typeface="양재깨비체B" pitchFamily="18" charset="-127"/>
              </a:rPr>
              <a:t>	2. </a:t>
            </a:r>
            <a:r>
              <a:rPr lang="ko-KR" altLang="en-US" dirty="0" smtClean="0">
                <a:solidFill>
                  <a:schemeClr val="tx1"/>
                </a:solidFill>
                <a:latin typeface="양재깨비체B" pitchFamily="18" charset="-127"/>
                <a:ea typeface="양재깨비체B" pitchFamily="18" charset="-127"/>
              </a:rPr>
              <a:t>몽골이 금으로 진격할 교두보를 안정적으로 확보</a:t>
            </a:r>
            <a:endParaRPr lang="en-US" altLang="ko-KR" dirty="0" smtClean="0">
              <a:solidFill>
                <a:schemeClr val="tx1"/>
              </a:solidFill>
              <a:latin typeface="양재깨비체B" pitchFamily="18" charset="-127"/>
              <a:ea typeface="양재깨비체B" pitchFamily="18" charset="-127"/>
            </a:endParaRPr>
          </a:p>
          <a:p>
            <a:endParaRPr lang="en-US" altLang="ko-KR" dirty="0" smtClean="0">
              <a:solidFill>
                <a:schemeClr val="tx1"/>
              </a:solidFill>
            </a:endParaRPr>
          </a:p>
          <a:p>
            <a:r>
              <a:rPr lang="ko-KR" altLang="en-US" b="1" dirty="0" err="1" smtClean="0">
                <a:solidFill>
                  <a:schemeClr val="tx1"/>
                </a:solidFill>
              </a:rPr>
              <a:t>키타이는</a:t>
            </a:r>
            <a:endParaRPr lang="en-US" altLang="ko-KR" b="1" dirty="0" smtClean="0">
              <a:solidFill>
                <a:schemeClr val="tx1"/>
              </a:solidFill>
            </a:endParaRPr>
          </a:p>
          <a:p>
            <a:r>
              <a:rPr lang="en-US" altLang="ko-KR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	</a:t>
            </a:r>
            <a:r>
              <a:rPr lang="ko-KR" altLang="en-US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몽골어와 </a:t>
            </a:r>
            <a:r>
              <a:rPr lang="ko-KR" altLang="en-US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유사한 </a:t>
            </a:r>
            <a:r>
              <a:rPr lang="ko-KR" altLang="en-US" sz="2000" dirty="0" err="1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키타이어를</a:t>
            </a:r>
            <a:r>
              <a:rPr lang="ko-KR" altLang="en-US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 사용하는 한편 </a:t>
            </a:r>
            <a:r>
              <a:rPr lang="ko-KR" altLang="en-US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자유로운 한어 </a:t>
            </a:r>
            <a:r>
              <a:rPr lang="ko-KR" altLang="en-US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사용</a:t>
            </a:r>
            <a:endParaRPr lang="en-US" altLang="ko-KR" sz="2000" dirty="0" smtClean="0">
              <a:solidFill>
                <a:schemeClr val="tx1"/>
              </a:solidFill>
              <a:latin typeface="양재벨라체M" pitchFamily="18" charset="-127"/>
              <a:ea typeface="양재벨라체M" pitchFamily="18" charset="-127"/>
            </a:endParaRPr>
          </a:p>
          <a:p>
            <a:r>
              <a:rPr lang="en-US" altLang="ko-KR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	</a:t>
            </a:r>
            <a:r>
              <a:rPr lang="ko-KR" altLang="en-US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제국 경영의 경험과 금의 치하의 경험과 지혜</a:t>
            </a:r>
            <a:endParaRPr lang="en-US" altLang="ko-KR" sz="2000" dirty="0" smtClean="0">
              <a:solidFill>
                <a:schemeClr val="tx1"/>
              </a:solidFill>
              <a:latin typeface="양재벨라체M" pitchFamily="18" charset="-127"/>
              <a:ea typeface="양재벨라체M" pitchFamily="18" charset="-127"/>
            </a:endParaRPr>
          </a:p>
          <a:p>
            <a:pPr>
              <a:buNone/>
            </a:pPr>
            <a:r>
              <a:rPr lang="en-US" altLang="ko-KR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	</a:t>
            </a:r>
            <a:r>
              <a:rPr lang="ko-KR" altLang="en-US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몽골의 </a:t>
            </a:r>
            <a:r>
              <a:rPr lang="ko-KR" altLang="en-US" sz="2000" dirty="0" err="1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군사ㆍ정치의</a:t>
            </a:r>
            <a:r>
              <a:rPr lang="ko-KR" altLang="en-US" sz="2000" dirty="0" smtClean="0">
                <a:solidFill>
                  <a:schemeClr val="tx1"/>
                </a:solidFill>
                <a:latin typeface="양재벨라체M" pitchFamily="18" charset="-127"/>
                <a:ea typeface="양재벨라체M" pitchFamily="18" charset="-127"/>
              </a:rPr>
              <a:t> 양면에서 몽골의 두뇌와 교사</a:t>
            </a:r>
            <a:endParaRPr lang="en-US" altLang="ko-KR" sz="2000" dirty="0" smtClean="0">
              <a:solidFill>
                <a:schemeClr val="tx1"/>
              </a:solidFill>
              <a:latin typeface="양재벨라체M" pitchFamily="18" charset="-127"/>
              <a:ea typeface="양재벨라체M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altLang="ko-KR" dirty="0" smtClean="0"/>
          </a:p>
          <a:p>
            <a:pPr>
              <a:lnSpc>
                <a:spcPct val="150000"/>
              </a:lnSpc>
              <a:buNone/>
            </a:pPr>
            <a:r>
              <a:rPr lang="en-US" altLang="ko-KR" sz="2400" dirty="0" smtClean="0"/>
              <a:t>3-1. </a:t>
            </a:r>
            <a:r>
              <a:rPr lang="ko-KR" altLang="en-US" sz="2400" dirty="0" smtClean="0"/>
              <a:t>성공적인 통치기구의 재편</a:t>
            </a:r>
            <a:endParaRPr lang="en-US" altLang="ko-KR" sz="2400" dirty="0" smtClean="0"/>
          </a:p>
          <a:p>
            <a:pPr>
              <a:lnSpc>
                <a:spcPct val="150000"/>
              </a:lnSpc>
              <a:buNone/>
            </a:pPr>
            <a:r>
              <a:rPr lang="en-US" altLang="ko-KR" sz="2400" dirty="0" smtClean="0"/>
              <a:t>3-2. </a:t>
            </a:r>
            <a:r>
              <a:rPr lang="ko-KR" altLang="en-US" sz="2400" dirty="0" smtClean="0"/>
              <a:t>몽골의 군대와 전술</a:t>
            </a:r>
            <a:endParaRPr lang="en-US" altLang="ko-KR" sz="2400" dirty="0" smtClean="0"/>
          </a:p>
          <a:p>
            <a:pPr>
              <a:lnSpc>
                <a:spcPct val="150000"/>
              </a:lnSpc>
              <a:buNone/>
            </a:pPr>
            <a:r>
              <a:rPr lang="en-US" altLang="ko-KR" sz="2400" dirty="0" smtClean="0"/>
              <a:t>3-3. </a:t>
            </a:r>
            <a:r>
              <a:rPr lang="ko-KR" altLang="en-US" sz="2400" dirty="0" smtClean="0"/>
              <a:t>무자비한 전쟁과 너그러운 통치</a:t>
            </a:r>
            <a:endParaRPr lang="en-US" altLang="ko-KR" sz="2400" dirty="0" smtClean="0"/>
          </a:p>
          <a:p>
            <a:pPr>
              <a:lnSpc>
                <a:spcPct val="150000"/>
              </a:lnSpc>
              <a:buNone/>
            </a:pPr>
            <a:r>
              <a:rPr lang="en-US" altLang="ko-KR" sz="2400" dirty="0" smtClean="0"/>
              <a:t>3-4. </a:t>
            </a:r>
            <a:r>
              <a:rPr lang="ko-KR" altLang="en-US" sz="2400" dirty="0" err="1" smtClean="0"/>
              <a:t>징기스칸의</a:t>
            </a:r>
            <a:r>
              <a:rPr lang="ko-KR" altLang="en-US" sz="2400" dirty="0" smtClean="0"/>
              <a:t> 지도력</a:t>
            </a:r>
            <a:r>
              <a:rPr lang="en-US" altLang="ko-KR" sz="2400" dirty="0" smtClean="0"/>
              <a:t> </a:t>
            </a:r>
            <a:endParaRPr lang="ko-KR" altLang="en-US" sz="24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대외정벌과 지배에 성공한 이유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b="1" dirty="0" err="1" smtClean="0"/>
              <a:t>천호제</a:t>
            </a:r>
            <a:r>
              <a:rPr lang="en-US" altLang="ko-KR" sz="2400" dirty="0" smtClean="0"/>
              <a:t>(</a:t>
            </a:r>
            <a:r>
              <a:rPr lang="ko-KR" altLang="en-US" sz="2400" dirty="0" err="1" smtClean="0"/>
              <a:t>천인대</a:t>
            </a:r>
            <a:r>
              <a:rPr lang="en-US" altLang="ko-KR" sz="2400" dirty="0" smtClean="0"/>
              <a:t>)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	</a:t>
            </a:r>
          </a:p>
          <a:p>
            <a:pPr>
              <a:buNone/>
            </a:pPr>
            <a:r>
              <a:rPr lang="en-US" altLang="ko-KR" sz="2400" dirty="0" smtClean="0"/>
              <a:t>	</a:t>
            </a:r>
            <a:r>
              <a:rPr lang="en-US" altLang="ko-KR" sz="2000" dirty="0" smtClean="0"/>
              <a:t>	 </a:t>
            </a:r>
            <a:r>
              <a:rPr lang="ko-KR" altLang="en-US" sz="2000" dirty="0" err="1" smtClean="0">
                <a:latin typeface="양재벨라체M" pitchFamily="18" charset="-127"/>
                <a:ea typeface="양재벨라체M" pitchFamily="18" charset="-127"/>
              </a:rPr>
              <a:t>십호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 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-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백호 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-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천호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(95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개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)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 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-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만호 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(3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개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)</a:t>
            </a:r>
            <a:endParaRPr lang="en-US" altLang="ko-KR" sz="2000" dirty="0" smtClean="0"/>
          </a:p>
          <a:p>
            <a:pPr>
              <a:buNone/>
            </a:pPr>
            <a:r>
              <a:rPr lang="en-US" altLang="ko-KR" sz="2000" dirty="0" smtClean="0"/>
              <a:t>		</a:t>
            </a:r>
          </a:p>
          <a:p>
            <a:pPr>
              <a:buNone/>
            </a:pPr>
            <a:r>
              <a:rPr lang="en-US" altLang="ko-KR" sz="2000" dirty="0"/>
              <a:t>	</a:t>
            </a:r>
            <a:r>
              <a:rPr lang="en-US" altLang="ko-KR" sz="2000" dirty="0" smtClean="0"/>
              <a:t>	- </a:t>
            </a:r>
            <a:r>
              <a:rPr lang="ko-KR" altLang="en-US" sz="2000" dirty="0" smtClean="0"/>
              <a:t>몽골과 자발적으로 연합한 부락을 제외하고</a:t>
            </a:r>
            <a:endParaRPr lang="en-US" altLang="ko-KR" sz="2000" dirty="0" smtClean="0"/>
          </a:p>
          <a:p>
            <a:pPr>
              <a:buNone/>
            </a:pPr>
            <a:r>
              <a:rPr lang="en-US" altLang="ko-KR" sz="2000" dirty="0" smtClean="0"/>
              <a:t>	   	    </a:t>
            </a:r>
            <a:r>
              <a:rPr lang="ko-KR" altLang="en-US" sz="2000" dirty="0" smtClean="0"/>
              <a:t>복속된 모든 부족을 분산 재배치한 </a:t>
            </a:r>
            <a:r>
              <a:rPr lang="ko-KR" altLang="en-US" sz="2000" dirty="0" err="1" smtClean="0">
                <a:latin typeface="+mn-ea"/>
              </a:rPr>
              <a:t>사회ㆍ군사</a:t>
            </a:r>
            <a:r>
              <a:rPr lang="ko-KR" altLang="en-US" sz="2000" dirty="0" smtClean="0">
                <a:latin typeface="+mn-ea"/>
              </a:rPr>
              <a:t> 조직</a:t>
            </a:r>
            <a:endParaRPr lang="en-US" altLang="ko-KR" sz="2000" dirty="0" smtClean="0">
              <a:latin typeface="+mn-ea"/>
            </a:endParaRPr>
          </a:p>
          <a:p>
            <a:pPr>
              <a:buNone/>
            </a:pPr>
            <a:r>
              <a:rPr lang="en-US" altLang="ko-KR" sz="2000" dirty="0">
                <a:latin typeface="+mn-ea"/>
              </a:rPr>
              <a:t>	</a:t>
            </a:r>
            <a:r>
              <a:rPr lang="en-US" altLang="ko-KR" sz="2000" dirty="0" smtClean="0">
                <a:latin typeface="+mn-ea"/>
              </a:rPr>
              <a:t>	</a:t>
            </a:r>
            <a:r>
              <a:rPr lang="en-US" altLang="ko-KR" sz="2000" dirty="0" smtClean="0"/>
              <a:t>- </a:t>
            </a:r>
            <a:r>
              <a:rPr lang="en-US" altLang="ko-KR" sz="2000" dirty="0">
                <a:latin typeface="양재벨라체M" pitchFamily="18" charset="-127"/>
                <a:ea typeface="양재벨라체M" pitchFamily="18" charset="-127"/>
              </a:rPr>
              <a:t>"</a:t>
            </a:r>
            <a:r>
              <a:rPr lang="ko-KR" altLang="en-US" sz="2000" dirty="0">
                <a:latin typeface="양재벨라체M" pitchFamily="18" charset="-127"/>
                <a:ea typeface="양재벨라체M" pitchFamily="18" charset="-127"/>
              </a:rPr>
              <a:t>열 명을 통솔해 작전을 성공적으로 수행할 수 있는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사람에게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	    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는 천 </a:t>
            </a:r>
            <a:r>
              <a:rPr lang="ko-KR" altLang="en-US" sz="2000" dirty="0">
                <a:latin typeface="양재벨라체M" pitchFamily="18" charset="-127"/>
                <a:ea typeface="양재벨라체M" pitchFamily="18" charset="-127"/>
              </a:rPr>
              <a:t>명</a:t>
            </a:r>
            <a:r>
              <a:rPr lang="en-US" altLang="ko-KR" sz="2000" dirty="0">
                <a:latin typeface="양재벨라체M" pitchFamily="18" charset="-127"/>
                <a:ea typeface="양재벨라체M" pitchFamily="18" charset="-127"/>
              </a:rPr>
              <a:t>, </a:t>
            </a:r>
            <a:r>
              <a:rPr lang="ko-KR" altLang="en-US" sz="2000" dirty="0">
                <a:latin typeface="양재벨라체M" pitchFamily="18" charset="-127"/>
                <a:ea typeface="양재벨라체M" pitchFamily="18" charset="-127"/>
              </a:rPr>
              <a:t>만 명을 맡길 수 있다</a:t>
            </a:r>
            <a:r>
              <a:rPr lang="en-US" altLang="ko-KR" sz="2000" dirty="0">
                <a:latin typeface="양재벨라체M" pitchFamily="18" charset="-127"/>
                <a:ea typeface="양재벨라체M" pitchFamily="18" charset="-127"/>
              </a:rPr>
              <a:t>" </a:t>
            </a:r>
          </a:p>
          <a:p>
            <a:pPr>
              <a:buNone/>
            </a:pPr>
            <a:r>
              <a:rPr lang="en-US" altLang="ko-KR" sz="2000" dirty="0" smtClean="0"/>
              <a:t>		-</a:t>
            </a:r>
            <a:r>
              <a:rPr lang="ko-KR" altLang="en-US" sz="2000" dirty="0" smtClean="0">
                <a:latin typeface="양재깨비체B" pitchFamily="18" charset="-127"/>
                <a:ea typeface="양재깨비체B" pitchFamily="18" charset="-127"/>
              </a:rPr>
              <a:t> </a:t>
            </a:r>
            <a:r>
              <a:rPr lang="ko-KR" altLang="en-US" sz="2000" dirty="0" smtClean="0">
                <a:latin typeface="+mn-ea"/>
              </a:rPr>
              <a:t>무한한 신분상승에 대한 기대로 전투력 상승</a:t>
            </a:r>
          </a:p>
          <a:p>
            <a:endParaRPr lang="en-US" altLang="ko-KR" sz="2000" dirty="0" smtClean="0"/>
          </a:p>
          <a:p>
            <a:r>
              <a:rPr lang="ko-KR" altLang="en-US" sz="2400" b="1" dirty="0" err="1" smtClean="0"/>
              <a:t>케식</a:t>
            </a:r>
            <a:r>
              <a:rPr lang="ko-KR" altLang="en-US" sz="2400" dirty="0" smtClean="0"/>
              <a:t>    </a:t>
            </a:r>
            <a:r>
              <a:rPr lang="ko-KR" altLang="en-US" sz="2000" dirty="0" smtClean="0"/>
              <a:t>칸의 은총을 받으며 강력한 유대감으로 절대 충성하는 </a:t>
            </a:r>
            <a:r>
              <a:rPr lang="en-US" altLang="ko-KR" sz="2000" dirty="0" smtClean="0"/>
              <a:t>	     </a:t>
            </a:r>
            <a:r>
              <a:rPr lang="ko-KR" altLang="en-US" sz="2000" dirty="0" smtClean="0"/>
              <a:t>친위부대이며 특권적 전사 집단</a:t>
            </a:r>
            <a:endParaRPr lang="en-US" altLang="ko-KR" sz="2000" dirty="0" smtClean="0"/>
          </a:p>
          <a:p>
            <a:pPr>
              <a:buNone/>
            </a:pPr>
            <a:r>
              <a:rPr lang="en-US" altLang="ko-KR" sz="2000" dirty="0" smtClean="0"/>
              <a:t>		   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칸 호위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,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요리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,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양떼 감독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,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통역</a:t>
            </a:r>
            <a:r>
              <a:rPr lang="en-US" altLang="ko-KR" sz="2000" dirty="0" smtClean="0">
                <a:latin typeface="양재벨라체M" pitchFamily="18" charset="-127"/>
                <a:ea typeface="양재벨라체M" pitchFamily="18" charset="-127"/>
              </a:rPr>
              <a:t>, </a:t>
            </a:r>
            <a:r>
              <a:rPr lang="ko-KR" altLang="en-US" sz="2000" dirty="0" smtClean="0">
                <a:latin typeface="양재벨라체M" pitchFamily="18" charset="-127"/>
                <a:ea typeface="양재벨라체M" pitchFamily="18" charset="-127"/>
              </a:rPr>
              <a:t>문서작성 등</a:t>
            </a:r>
            <a:r>
              <a:rPr lang="en-US" altLang="ko-KR" sz="2000" dirty="0" smtClean="0"/>
              <a:t>	</a:t>
            </a:r>
          </a:p>
          <a:p>
            <a:endParaRPr lang="ko-KR" altLang="en-US" sz="20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3-1. </a:t>
            </a:r>
            <a:r>
              <a:rPr lang="ko-KR" altLang="en-US" dirty="0" smtClean="0"/>
              <a:t>성공적인 통치기구의 재편</a:t>
            </a:r>
            <a:endParaRPr lang="ko-KR" alt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ko-KR" altLang="en-US" sz="2200" dirty="0" smtClean="0"/>
              <a:t>보급부대가 따로 없는 </a:t>
            </a:r>
            <a:r>
              <a:rPr lang="ko-KR" altLang="en-US" sz="2200" b="1" dirty="0" smtClean="0"/>
              <a:t>전원 기병 </a:t>
            </a:r>
            <a:r>
              <a:rPr lang="en-US" altLang="ko-KR" sz="2200" dirty="0" smtClean="0">
                <a:latin typeface="양재벨라체M" pitchFamily="18" charset="-127"/>
                <a:ea typeface="양재벨라체M" pitchFamily="18" charset="-127"/>
              </a:rPr>
              <a:t>(</a:t>
            </a:r>
            <a:r>
              <a:rPr lang="ko-KR" altLang="en-US" sz="2200" dirty="0" err="1" smtClean="0">
                <a:latin typeface="양재벨라체M" pitchFamily="18" charset="-127"/>
                <a:ea typeface="양재벨라체M" pitchFamily="18" charset="-127"/>
              </a:rPr>
              <a:t>각궁을</a:t>
            </a:r>
            <a:r>
              <a:rPr lang="ko-KR" altLang="en-US" sz="2200" dirty="0" smtClean="0">
                <a:latin typeface="양재벨라체M" pitchFamily="18" charset="-127"/>
                <a:ea typeface="양재벨라체M" pitchFamily="18" charset="-127"/>
              </a:rPr>
              <a:t> 쓰는 경기병</a:t>
            </a:r>
            <a:r>
              <a:rPr lang="en-US" altLang="ko-KR" sz="2200" dirty="0" smtClean="0">
                <a:latin typeface="양재벨라체M" pitchFamily="18" charset="-127"/>
                <a:ea typeface="양재벨라체M" pitchFamily="18" charset="-127"/>
              </a:rPr>
              <a:t>)</a:t>
            </a:r>
          </a:p>
          <a:p>
            <a:pPr fontAlgn="base"/>
            <a:endParaRPr lang="en-US" altLang="ko-KR" sz="2400" b="1" dirty="0" smtClean="0"/>
          </a:p>
          <a:p>
            <a:pPr fontAlgn="base"/>
            <a:r>
              <a:rPr lang="ko-KR" altLang="en-US" sz="2400" b="1" dirty="0" smtClean="0"/>
              <a:t>전투</a:t>
            </a:r>
            <a:r>
              <a:rPr lang="en-US" altLang="ko-KR" sz="2400" dirty="0" smtClean="0"/>
              <a:t>	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봄에 계획을 세우고 가을에 전투</a:t>
            </a:r>
            <a:endParaRPr lang="en-US" altLang="ko-KR" sz="2000" dirty="0" smtClean="0">
              <a:latin typeface="양재벨라체M" panose="02020603020101020101" pitchFamily="18" charset="-127"/>
              <a:ea typeface="양재벨라체M" panose="02020603020101020101" pitchFamily="18" charset="-127"/>
            </a:endParaRPr>
          </a:p>
          <a:p>
            <a:pPr fontAlgn="base">
              <a:buNone/>
            </a:pP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			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척후병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, </a:t>
            </a:r>
            <a:r>
              <a:rPr lang="ko-KR" altLang="en-US" sz="2000" dirty="0" err="1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궁기병</a:t>
            </a:r>
            <a:endParaRPr lang="en-US" altLang="ko-KR" sz="2000" dirty="0" smtClean="0">
              <a:latin typeface="양재벨라체M" panose="02020603020101020101" pitchFamily="18" charset="-127"/>
              <a:ea typeface="양재벨라체M" panose="02020603020101020101" pitchFamily="18" charset="-127"/>
            </a:endParaRPr>
          </a:p>
          <a:p>
            <a:pPr fontAlgn="base">
              <a:buNone/>
            </a:pP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			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포위 공격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, 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위장퇴각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, 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매복과 반격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, 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추격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(</a:t>
            </a:r>
            <a:r>
              <a:rPr lang="ko-KR" altLang="en-US" sz="2000" dirty="0" err="1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체포조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)</a:t>
            </a:r>
          </a:p>
          <a:p>
            <a:pPr fontAlgn="base">
              <a:buNone/>
            </a:pPr>
            <a:r>
              <a:rPr lang="en-US" altLang="ko-KR" sz="2200" dirty="0" smtClean="0"/>
              <a:t>			</a:t>
            </a:r>
            <a:endParaRPr lang="en-US" altLang="ko-KR" sz="2400" b="1" dirty="0" smtClean="0"/>
          </a:p>
          <a:p>
            <a:pPr fontAlgn="base"/>
            <a:r>
              <a:rPr lang="ko-KR" altLang="en-US" sz="2400" b="1" dirty="0" smtClean="0"/>
              <a:t>전투식량</a:t>
            </a:r>
            <a:r>
              <a:rPr lang="en-US" altLang="ko-KR" sz="2400" dirty="0" smtClean="0"/>
              <a:t>	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분말 형태로 된 </a:t>
            </a:r>
            <a:r>
              <a:rPr lang="ko-KR" altLang="en-US" sz="2000" dirty="0" err="1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말젖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(</a:t>
            </a:r>
            <a:r>
              <a:rPr lang="ko-KR" altLang="en-US" sz="2000" dirty="0" err="1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쿠루트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) 4~5kg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을 휴대</a:t>
            </a:r>
          </a:p>
          <a:p>
            <a:pPr fontAlgn="base">
              <a:buNone/>
            </a:pP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			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가축을 대동하거나 곡물로 만든 죽</a:t>
            </a:r>
            <a:endParaRPr lang="en-US" altLang="ko-KR" sz="2000" dirty="0" smtClean="0">
              <a:latin typeface="양재벨라체M" panose="02020603020101020101" pitchFamily="18" charset="-127"/>
              <a:ea typeface="양재벨라체M" panose="02020603020101020101" pitchFamily="18" charset="-127"/>
            </a:endParaRPr>
          </a:p>
          <a:p>
            <a:pPr fontAlgn="base">
              <a:buNone/>
            </a:pP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			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현지 조달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(</a:t>
            </a:r>
            <a:r>
              <a:rPr lang="ko-KR" altLang="en-US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수렵이나 약탈</a:t>
            </a:r>
            <a:r>
              <a:rPr lang="en-US" altLang="ko-KR" sz="2000" dirty="0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), *</a:t>
            </a:r>
            <a:r>
              <a:rPr lang="ko-KR" altLang="en-US" sz="2000" dirty="0" err="1" smtClean="0">
                <a:latin typeface="양재벨라체M" panose="02020603020101020101" pitchFamily="18" charset="-127"/>
                <a:ea typeface="양재벨라체M" panose="02020603020101020101" pitchFamily="18" charset="-127"/>
              </a:rPr>
              <a:t>보르챠</a:t>
            </a:r>
            <a:endParaRPr lang="ko-KR" altLang="en-US" sz="2000" dirty="0" smtClean="0">
              <a:latin typeface="양재벨라체M" panose="02020603020101020101" pitchFamily="18" charset="-127"/>
              <a:ea typeface="양재벨라체M" panose="02020603020101020101" pitchFamily="18" charset="-127"/>
            </a:endParaRPr>
          </a:p>
          <a:p>
            <a:pPr fontAlgn="base"/>
            <a:endParaRPr lang="en-US" altLang="ko-KR" sz="2400" dirty="0" smtClean="0"/>
          </a:p>
          <a:p>
            <a:pPr fontAlgn="base"/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수렵으로 조직화된 군대와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엄격한 군율 </a:t>
            </a:r>
            <a:r>
              <a:rPr lang="en-US" altLang="ko-KR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/ </a:t>
            </a:r>
            <a:r>
              <a:rPr lang="ko-KR" altLang="en-US" sz="20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군단조직의 간편성과 신속성</a:t>
            </a:r>
          </a:p>
          <a:p>
            <a:endParaRPr lang="ko-KR" altLang="en-US" sz="22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3-2. </a:t>
            </a:r>
            <a:r>
              <a:rPr lang="ko-KR" altLang="en-US" dirty="0" smtClean="0"/>
              <a:t>몽골의 군대와 전술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균형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1138</TotalTime>
  <Words>331</Words>
  <Application>Microsoft Office PowerPoint</Application>
  <PresentationFormat>화면 슬라이드 쇼(4:3)</PresentationFormat>
  <Paragraphs>160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8" baseType="lpstr">
      <vt:lpstr>HY견명조</vt:lpstr>
      <vt:lpstr>MD아트체</vt:lpstr>
      <vt:lpstr>맑은 고딕</vt:lpstr>
      <vt:lpstr>양재깨비체B</vt:lpstr>
      <vt:lpstr>양재벨라체M</vt:lpstr>
      <vt:lpstr>휴먼매직체</vt:lpstr>
      <vt:lpstr>휴먼모음T</vt:lpstr>
      <vt:lpstr>Lucida Sans Unicode</vt:lpstr>
      <vt:lpstr>Verdana</vt:lpstr>
      <vt:lpstr>Wingdings 2</vt:lpstr>
      <vt:lpstr>Wingdings 3</vt:lpstr>
      <vt:lpstr>광장</vt:lpstr>
      <vt:lpstr>몽골제국의 영웅, 징기스칸</vt:lpstr>
      <vt:lpstr>1. 몽골</vt:lpstr>
      <vt:lpstr>몽골 고원의 환경</vt:lpstr>
      <vt:lpstr>2. 징기스칸의 출생과 몽골통일</vt:lpstr>
      <vt:lpstr>징기스칸의 대외정벌</vt:lpstr>
      <vt:lpstr>PowerPoint 프레젠테이션</vt:lpstr>
      <vt:lpstr>3. 대외정벌과 지배에 성공한 이유</vt:lpstr>
      <vt:lpstr>3-1. 성공적인 통치기구의 재편</vt:lpstr>
      <vt:lpstr>3-2. 몽골의 군대와 전술</vt:lpstr>
      <vt:lpstr>3-3. 무자비한 전쟁과 너그러운 통치 </vt:lpstr>
      <vt:lpstr>3-4. 징기스칸의 지도력</vt:lpstr>
      <vt:lpstr>4. 징기스칸 사후 분봉과 대외정벌</vt:lpstr>
      <vt:lpstr>5. 팍스 타타리카와 동서대교류 </vt:lpstr>
      <vt:lpstr>동서교류의 시대</vt:lpstr>
      <vt:lpstr>마르코폴로(1254~1324)</vt:lpstr>
      <vt:lpstr>동방견문록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몽골제국의 영웅, 징기스칸</dc:title>
  <dc:creator>경이</dc:creator>
  <cp:lastModifiedBy>home</cp:lastModifiedBy>
  <cp:revision>214</cp:revision>
  <dcterms:created xsi:type="dcterms:W3CDTF">2016-11-19T07:26:07Z</dcterms:created>
  <dcterms:modified xsi:type="dcterms:W3CDTF">2020-11-07T08:15:21Z</dcterms:modified>
</cp:coreProperties>
</file>

<file path=docProps/thumbnail.jpeg>
</file>